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1"/>
  </p:notesMasterIdLst>
  <p:sldIdLst>
    <p:sldId id="256" r:id="rId5"/>
    <p:sldId id="272" r:id="rId6"/>
    <p:sldId id="258" r:id="rId7"/>
    <p:sldId id="279" r:id="rId8"/>
    <p:sldId id="282" r:id="rId9"/>
    <p:sldId id="291" r:id="rId10"/>
    <p:sldId id="296" r:id="rId11"/>
    <p:sldId id="306" r:id="rId12"/>
    <p:sldId id="303" r:id="rId13"/>
    <p:sldId id="308" r:id="rId14"/>
    <p:sldId id="316" r:id="rId15"/>
    <p:sldId id="322" r:id="rId16"/>
    <p:sldId id="327" r:id="rId17"/>
    <p:sldId id="333" r:id="rId18"/>
    <p:sldId id="335"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C64B66-1C9E-4885-AE17-01CB963A365D}" v="1" dt="2026-10-27T22:52:45.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470" autoAdjust="0"/>
  </p:normalViewPr>
  <p:slideViewPr>
    <p:cSldViewPr snapToGrid="0">
      <p:cViewPr>
        <p:scale>
          <a:sx n="60" d="100"/>
          <a:sy n="60" d="100"/>
        </p:scale>
        <p:origin x="884" y="1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Prompt Pack Your Day</a:t>
            </a:r>
          </a:p>
          <a:p>
            <a:r>
              <a:t>NYSTIA AI Academy Webinar Outline and Demo Prompts</a:t>
            </a:r>
          </a:p>
          <a:p>
            <a:r>
              <a:t>Practical ways to make AI more useful—and your content more authentic</a:t>
            </a:r>
          </a:p>
          <a:p>
            <a:r>
              <a:t>Colleen Senglaub | Travel Alliance Partnership</a:t>
            </a:r>
          </a:p>
          <a:p>
            <a:r>
              <a:t>October 28, 2026 | 10:00–11:00 a.m. Eastern</a:t>
            </a:r>
          </a:p>
          <a:p>
            <a:r>
              <a:t>Example destination: The Adirondacks. Use a fall getaway for couples as the illustrative brief throughout. This is a teaching scenario, not a claim about current foliage, availability, or conditions. Use only the approved materials loaded into the demo project for destination facts.</a:t>
            </a:r>
          </a:p>
          <a:p>
            <a:r>
              <a:t>Delivery plan: 44 minutes of planned content, 6 minutes of flexible time, and at least 10 minutes of Q&amp;A. Run one main live blog demonstration, show a prepared itinerary, and repurpose an approved blog excerpt live.</a:t>
            </a:r>
          </a:p>
          <a:p>
            <a:r>
              <a:t>Preparation checklist</a:t>
            </a:r>
          </a:p>
          <a:p>
            <a:r>
              <a:t>Choose one Adirondacks base community and a small set of nearby experiences from approved materials before rehearsal. Confirm the source set supports the fall scenario; do not imply live foliage or availability.</a:t>
            </a:r>
          </a:p>
          <a:p>
            <a:r>
              <a:t>Create the Adirondacks Content Demo project and load the sources, writing samples, brief, and approved blog excerpt. Use only material appropriate to show publicly.</a:t>
            </a:r>
          </a:p>
          <a:p>
            <a:r>
              <a:t>Prepare the itinerary and its reviewed revision. Save the blog and repurposing outputs as backups.</a:t>
            </a:r>
          </a:p>
          <a:p>
            <a:r>
              <a:t>Prepare the reusable prompt or skill example. Do not build or install a skill during the webinar.</a:t>
            </a:r>
          </a:p>
          <a:p>
            <a:r>
              <a:t>Keep demo prompts in a separate open window for copying. Replace any needed fields before going live; [BLOG LINK] may remain visibly labeled as a placeholder.</a:t>
            </a:r>
          </a:p>
          <a:p>
            <a:r>
              <a:t>Rehearse once with a timer. If a response stalls, move to its saved output and explain the same decisions.</a:t>
            </a:r>
          </a:p>
          <a:p>
            <a:r>
              <a:t>Keep the itinerary as a prepared walkthrough. Shorten plugins and agents first if time runs long. Protect Q&amp;A.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  Welcome and goals</a:t>
            </a:r>
          </a:p>
          <a:p>
            <a:r>
              <a:t>10:00–10:03 a.m. | Elapsed 00:00–03:00 | 3 minutes</a:t>
            </a:r>
          </a:p>
          <a:p>
            <a:r>
              <a:t>Briefly introduce your work at TAP. Include any host introduction in these three minutes.</a:t>
            </a:r>
          </a:p>
          <a:p>
            <a:r>
              <a:t>Opening chat question: What task do you find yourself giving AI the same instructions for over and over?</a:t>
            </a:r>
          </a:p>
          <a:p>
            <a:r>
              <a:t>Explain the goal: Build a repeatable process using an Adirondacks example, with sources, reusable instructions, and human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10:02–10:03. Preview the flow. 44 minutes planned content, six minutes flexible, at least ten minutes Q&amp;A. Use the same Adirondacks scenario across demos.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  Your six-part prompt framework</a:t>
            </a:r>
          </a:p>
          <a:p>
            <a:r>
              <a:t>10:03–10:09 a.m. | Elapsed 03:00–09:00 | 6 minutes</a:t>
            </a:r>
          </a:p>
          <a:p>
            <a:r>
              <a:t>Set the scene: Tell AI its role and the organization it supports.</a:t>
            </a:r>
          </a:p>
          <a:p>
            <a:r>
              <a:t>What: Define the task, goal, and desired output.</a:t>
            </a:r>
          </a:p>
          <a:p>
            <a:r>
              <a:t>Who: Identify the audience and what they need.</a:t>
            </a:r>
          </a:p>
          <a:p>
            <a:r>
              <a:t>Details: Supply relevant context, facts, and constraints.</a:t>
            </a:r>
          </a:p>
          <a:p>
            <a:r>
              <a:t>Instructions: Specify voice, length, format, and how to handle gaps.</a:t>
            </a:r>
          </a:p>
          <a:p>
            <a:r>
              <a:t>Resources: Provide approved sources and writing examples.</a:t>
            </a:r>
          </a:p>
          <a:p>
            <a:r>
              <a:t>Before prompt for the slide</a:t>
            </a:r>
          </a:p>
          <a:p>
            <a:r>
              <a:t>Write a blog about a fall trip to the Adirondacks.</a:t>
            </a:r>
          </a:p>
          <a:p>
            <a:r>
              <a:t>Stronger prompt showing all six parts</a:t>
            </a:r>
          </a:p>
          <a:p>
            <a:r>
              <a:t>Set the scene: You are a tourism content writer supporting Adirondacks destination marketing.</a:t>
            </a:r>
          </a:p>
          <a:p>
            <a:r>
              <a:t>What: Create an outline for a blog that helps readers plan a two-day fall getaway.</a:t>
            </a:r>
          </a:p>
          <a:p>
            <a:r>
              <a:t>Who: Couples who enjoy scenic outings, local food, and a relaxed pace.</a:t>
            </a:r>
          </a:p>
          <a:p>
            <a:r>
              <a:t>Details: Focus on one base community and nearby experiences supported by the supplied sources. Include no more than three main activities per day.</a:t>
            </a:r>
          </a:p>
          <a:p>
            <a:r>
              <a:t>Instructions: Use a warm, practical voice grounded in specific details. Avoid generic travel phrases. Ask about missing essentials before drafting; flag unsupported information.</a:t>
            </a:r>
          </a:p>
          <a:p>
            <a:r>
              <a:t>Resources: Use only the approved destination materials and writing samples in this project. Identify the source for each proposed experience. If you cannot access a source, tell me.</a:t>
            </a:r>
          </a:p>
          <a:p>
            <a:r>
              <a:t>Presenter note: Show the contrast on slides; do not run both prompts live. Reuse the stronger prompt during the blog demo. Explain that audience and pace are illustrative choices for this exercise, not researched audience findings.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  Your six-part prompt framework</a:t>
            </a:r>
          </a:p>
          <a:p>
            <a:r>
              <a:t>10:03–10:09 a.m. | Elapsed 03:00–09:00 | 6 minutes</a:t>
            </a:r>
          </a:p>
          <a:p>
            <a:r>
              <a:t>Set the scene: Tell AI its role and the organization it supports.</a:t>
            </a:r>
          </a:p>
          <a:p>
            <a:r>
              <a:t>What: Define the task, goal, and desired output.</a:t>
            </a:r>
          </a:p>
          <a:p>
            <a:r>
              <a:t>Who: Identify the audience and what they need.</a:t>
            </a:r>
          </a:p>
          <a:p>
            <a:r>
              <a:t>Details: Supply relevant context, facts, and constraints.</a:t>
            </a:r>
          </a:p>
          <a:p>
            <a:r>
              <a:t>Instructions: Specify voice, length, format, and how to handle gaps.</a:t>
            </a:r>
          </a:p>
          <a:p>
            <a:r>
              <a:t>Resources: Provide approved sources and writing examples.</a:t>
            </a:r>
          </a:p>
          <a:p>
            <a:r>
              <a:t>Before prompt for the slide</a:t>
            </a:r>
          </a:p>
          <a:p>
            <a:r>
              <a:t>Write a blog about a fall trip to the Adirondacks.</a:t>
            </a:r>
          </a:p>
          <a:p>
            <a:r>
              <a:t>Stronger prompt showing all six parts</a:t>
            </a:r>
          </a:p>
          <a:p>
            <a:r>
              <a:t>Set the scene: You are a tourism content writer supporting Adirondacks destination marketing.</a:t>
            </a:r>
          </a:p>
          <a:p>
            <a:r>
              <a:t>What: Create an outline for a blog that helps readers plan a two-day fall getaway.</a:t>
            </a:r>
          </a:p>
          <a:p>
            <a:r>
              <a:t>Who: Couples who enjoy scenic outings, local food, and a relaxed pace.</a:t>
            </a:r>
          </a:p>
          <a:p>
            <a:r>
              <a:t>Details: Focus on one base community and nearby experiences supported by the supplied sources. Include no more than three main activities per day.</a:t>
            </a:r>
          </a:p>
          <a:p>
            <a:r>
              <a:t>Instructions: Use a warm, practical voice grounded in specific details. Avoid generic travel phrases. Ask about missing essentials before drafting; flag unsupported information.</a:t>
            </a:r>
          </a:p>
          <a:p>
            <a:r>
              <a:t>Resources: Use only the approved destination materials and writing samples in this project. Identify the source for each proposed experience. If you cannot access a source, tell me.</a:t>
            </a:r>
          </a:p>
          <a:p>
            <a:r>
              <a:t>Presenter note: Show the contrast on slides; do not run both prompts live. Reuse the stronger prompt during the blog demo. Explain that audience and pace are illustrative choices for this exercise, not researched audience findings.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  Sources voice and Projects</a:t>
            </a:r>
          </a:p>
          <a:p>
            <a:r>
              <a:t>10:09–10:15 a.m. | Elapsed 09:00–15:00 | 6 minutes</a:t>
            </a:r>
          </a:p>
          <a:p>
            <a:r>
              <a:t>10:09–10:11 | Show the materials that give AI useful background. Explain how writing examples and specific feedback help it reflect the destination’s voice.</a:t>
            </a:r>
          </a:p>
          <a:p>
            <a:r>
              <a:t>10:11–10:14 | Show a prepared ChatGPT project named Adirondacks Content Demo. Point to project sources and instructions, then open a new chat inside it. Claude’s equivalent is also Projects, with project knowledge and project instructions. Mention the comparison without switching platforms live.</a:t>
            </a:r>
          </a:p>
          <a:p>
            <a:r>
              <a:t>10:14–10:15 | Connect to the framework: Some Details, Instructions, and Resources stay in the project; the What and Who change with the task. Name relevant sources in prompts and keep files current.</a:t>
            </a:r>
          </a:p>
          <a:p>
            <a:r>
              <a:t>Sources to load before the webinar</a:t>
            </a:r>
          </a:p>
          <a:p>
            <a:r>
              <a:t>Approved Adirondacks destination and attraction information, limited to one base community and nearby experiences. Include source URLs and the date checked in each file.</a:t>
            </a:r>
          </a:p>
          <a:p>
            <a:r>
              <a:t>Two or three approved writing samples, plus brand guidance if available.</a:t>
            </a:r>
          </a:p>
          <a:p>
            <a:r>
              <a:t>A short demo brief specifying couples, a two-day fall trip, interests, pace, and chosen base community. Label these as scenario choices.</a:t>
            </a:r>
          </a:p>
          <a:p>
            <a:r>
              <a:t>An approved blog excerpt for the repurposing demo. Label it clearly so it is not confused with the unreviewed live draft.</a:t>
            </a:r>
          </a:p>
          <a:p>
            <a:r>
              <a:t>Example project instructions to paste</a:t>
            </a:r>
          </a:p>
          <a:p>
            <a:r>
              <a:t>Support Adirondacks tourism marketing using the approved sources in this project. Follow the voice demonstrated in the approved writing samples. Use concrete destination details and practical visitor information. Avoid generic phrases such as “something for everyone” and “hidden gem.”</a:t>
            </a:r>
          </a:p>
          <a:p>
            <a:r>
              <a:t>Use supplied materials for factual claims. Do not invent businesses, events, quotes, hours, prices, travel times, accessibility features, foliage status, or seasonal availability. Identify the file or source supporting each recommendation in a separate source note. If sources are missing, inaccessible, outdated, or conflicting, flag the issue and ask for clarification.</a:t>
            </a:r>
          </a:p>
          <a:p>
            <a:r>
              <a:t>Keep the audience, season, and goal specific to each assignment. Treat sample copy as a voice reference, not proof that its facts are current. Prepare drafts for human review; do not publish or send anything.</a:t>
            </a:r>
          </a:p>
          <a:p>
            <a:r>
              <a:t>Short prompt for a new chat inside the project</a:t>
            </a:r>
          </a:p>
          <a:p>
            <a:r>
              <a:t>Using the demo brief and approved Adirondacks sources in this project, list three supported content angles for our couples getaway blog. For each, name the supporting source and one detail we should verify. Do not draft the blog yet.</a:t>
            </a:r>
          </a:p>
          <a:p>
            <a:r>
              <a:t>Presenter note: The short prompt is optional. Show a prepared response if time is tight. Project files are reusable context; they do not update themselves or guarantee every fact will be used correctly.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3  Sources voice and Projects</a:t>
            </a:r>
          </a:p>
          <a:p>
            <a:r>
              <a:rPr dirty="0"/>
              <a:t>10:09–10:15 a.m. | Elapsed 09:00–15:00 | 6 minutes</a:t>
            </a:r>
          </a:p>
          <a:p>
            <a:r>
              <a:rPr dirty="0"/>
              <a:t>10:09–10:11 | Show the materials that give AI useful background. Explain how writing examples and specific feedback help it reflect the destination’s voice.</a:t>
            </a:r>
          </a:p>
          <a:p>
            <a:r>
              <a:rPr dirty="0"/>
              <a:t>10:11–10:14 | Show a prepared ChatGPT project named Adirondacks Content Demo. Point to project sources and instructions, then open a new chat inside it. Claude’s equivalent is also Projects, with project knowledge and project instructions. Mention the comparison without switching platforms live.</a:t>
            </a:r>
          </a:p>
          <a:p>
            <a:r>
              <a:rPr dirty="0"/>
              <a:t>10:14–10:15 | Connect to the framework: Some Details, Instructions, and Resources stay in the project; the What and Who change with the task. Name relevant sources in prompts and keep files current.</a:t>
            </a:r>
          </a:p>
          <a:p>
            <a:r>
              <a:rPr dirty="0"/>
              <a:t>Sources to load before the webinar</a:t>
            </a:r>
          </a:p>
          <a:p>
            <a:r>
              <a:rPr dirty="0"/>
              <a:t>Approved Adirondacks destination and attraction information, limited to one base community and nearby experiences. Include source URLs and the date checked in each file.</a:t>
            </a:r>
          </a:p>
          <a:p>
            <a:r>
              <a:rPr dirty="0"/>
              <a:t>Two or three approved writing samples, plus brand guidance if available.</a:t>
            </a:r>
          </a:p>
          <a:p>
            <a:r>
              <a:rPr dirty="0"/>
              <a:t>A short demo brief specifying couples, a two-day fall trip, interests, pace, and chosen base community. Label these as scenario choices.</a:t>
            </a:r>
          </a:p>
          <a:p>
            <a:r>
              <a:rPr dirty="0"/>
              <a:t>An approved blog excerpt for the repurposing demo. Label it clearly so it is not confused with the unreviewed live draft.</a:t>
            </a:r>
          </a:p>
          <a:p>
            <a:r>
              <a:rPr dirty="0"/>
              <a:t>Example project instructions to paste</a:t>
            </a:r>
          </a:p>
          <a:p>
            <a:r>
              <a:rPr dirty="0"/>
              <a:t>Support Adirondacks tourism marketing using the approved sources in this project. Follow the voice demonstrated in the approved writing samples. Use concrete destination details and practical visitor information. Avoid generic phrases such as “something for everyone” and “hidden gem.”</a:t>
            </a:r>
          </a:p>
          <a:p>
            <a:r>
              <a:rPr dirty="0"/>
              <a:t>Use supplied materials for factual claims. Do not invent businesses, events, quotes, hours, prices, travel times, accessibility features, foliage status, or seasonal availability. Identify the file or source supporting each recommendation in a separate source note. If sources are missing, inaccessible, outdated, or conflicting, flag the issue and ask for clarification.</a:t>
            </a:r>
          </a:p>
          <a:p>
            <a:r>
              <a:rPr dirty="0"/>
              <a:t>Keep the audience, season, and goal specific to each assignment. Treat sample copy as a voice reference, not proof that its facts are current. Prepare drafts for human review; do not publish or send anything.</a:t>
            </a:r>
          </a:p>
          <a:p>
            <a:r>
              <a:rPr dirty="0"/>
              <a:t>Short prompt for a new chat inside the project</a:t>
            </a:r>
          </a:p>
          <a:p>
            <a:r>
              <a:rPr dirty="0"/>
              <a:t>Using the demo brief and approved Adirondacks sources in this project, list three supported content angles for our couples getaway blog. For each, name the supporting source and one detail we should verify. Do not draft the blog yet.</a:t>
            </a:r>
          </a:p>
          <a:p>
            <a:r>
              <a:rPr dirty="0"/>
              <a:t>Presenter note: The short prompt is optional. Show a prepared response if time is tight. Project files are reusable context; they do not update themselves or guarantee every fact will be used correctly.</a:t>
            </a:r>
          </a:p>
          <a:p>
            <a:endParaRPr dirty="0"/>
          </a:p>
          <a:p>
            <a:r>
              <a:rPr dirty="0"/>
              <a:t>Official references: https://learn.chatgpt.com/docs/projects</a:t>
            </a:r>
          </a:p>
          <a:p>
            <a:r>
              <a:rPr dirty="0"/>
              <a:t>https://support.claude.com/en/articles/9519177-how-can-i-create-and-manage-projects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4  Research and draft an Adirondacks blog</a:t>
            </a:r>
          </a:p>
          <a:p>
            <a:r>
              <a:rPr lang="en-US" dirty="0"/>
              <a:t>10:15–10:26 a.m. | Elapsed 15:00–26:00 | 11 minutes</a:t>
            </a:r>
          </a:p>
          <a:p>
            <a:r>
              <a:rPr lang="en-US" dirty="0"/>
              <a:t>Main live demonstration. Keep the prepared source set small and use one base community. Draft only an introduction and one section. Keep saved outputs open so you can continue if the live response stalls.</a:t>
            </a:r>
          </a:p>
          <a:p>
            <a:r>
              <a:rPr lang="en-US" b="1" dirty="0"/>
              <a:t>10:18–10:20  Outline before drafting</a:t>
            </a:r>
          </a:p>
          <a:p>
            <a:r>
              <a:rPr lang="en-US" dirty="0"/>
              <a:t>Act as a content marketer for the Adirondacks region. Create a blog outline about a romantic fall getaway in Lake Placid. Write for couples who want time together, scenery, and a relaxed pace. Suggest a title and three sections organized around experiences rather than a daily schedule. Keep the tone warm and specific without romantic clichés. Optimize for SEO and GEO. Don’t draft the full blog yet.</a:t>
            </a:r>
          </a:p>
          <a:p>
            <a:r>
              <a:rPr lang="en-US" b="1" dirty="0"/>
              <a:t>10:20–10:23  Draft a manageable excerpt</a:t>
            </a:r>
          </a:p>
          <a:p>
            <a:r>
              <a:rPr lang="en-US" dirty="0"/>
              <a:t>Using the outline we just reviewed, write a 75-word introduction and one 150-word section. Help couples picture the experience through supported details. Draft only these two pieces.</a:t>
            </a:r>
          </a:p>
          <a:p>
            <a:r>
              <a:rPr lang="en-US" dirty="0"/>
              <a:t>Pause to identify one sentence that feels generic and one place where local knowledge would improve the draft.</a:t>
            </a:r>
          </a:p>
          <a:p>
            <a:r>
              <a:rPr lang="en-US" b="1" dirty="0"/>
              <a:t>10:23–10:26  Refine the voice</a:t>
            </a:r>
          </a:p>
          <a:p>
            <a:r>
              <a:rPr lang="en-US" dirty="0"/>
              <a:t>Revise the introduction and section to sound more specific to the Adirondacks and closer to the approved writing samples. Replace broad promotional language with concrete details already supported by the sources. Keep strong original wording, vary sentence structure naturally, and avoid forced excitement. Preserve the facts and approximate length. After the revision, briefly explain two editorial changes and flag anything that still needs my local knowledge.</a:t>
            </a:r>
          </a:p>
          <a:p>
            <a:r>
              <a:rPr lang="en-US" dirty="0"/>
              <a:t>Teaching point: Source review, planning, drafting, and editing are separate decisions. Better direction reduces rework, but human review remains part of the workflow.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10:23–10:26  Refine the voice</a:t>
            </a:r>
          </a:p>
          <a:p>
            <a:r>
              <a:rPr lang="en-US" dirty="0"/>
              <a:t>Before running the prompt, point back to the generic sentence and the local-knowledge gap you flagged in the draft.</a:t>
            </a:r>
          </a:p>
          <a:p>
            <a:r>
              <a:rPr lang="en-US" dirty="0"/>
              <a:t>Revise the introduction and section to sound more specific to the Adirondacks and closer to the approved writing samples. Replace broad promotional language with concrete details already supported by the sources. Keep strong original wording, vary sentence structure naturally, and avoid forced excitement. Preserve the facts and approximate length. After the revision, briefly explain two editorial changes and flag anything that still needs my local knowledge.</a:t>
            </a:r>
          </a:p>
          <a:p>
            <a:r>
              <a:rPr lang="en-US" dirty="0"/>
              <a:t>Teaching point: Better direction reduces rework, but human review remains part of the workflow.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Prepared walkthrough (4 min). Show the prompt, the saved itinerary, and one correction you made. Do not generate a full itinerary live. Reuse Lake Placid, the source set, and the audience from the blog demo.</a:t>
            </a:r>
          </a:p>
          <a:p>
            <a:endParaRPr lang="en-US" dirty="0"/>
          </a:p>
          <a:p>
            <a:r>
              <a:rPr lang="en-US" dirty="0"/>
              <a:t>PROMPT 1: OUTLINE (run before the webinar)</a:t>
            </a:r>
          </a:p>
          <a:p>
            <a:r>
              <a:rPr lang="en-US" dirty="0"/>
              <a:t>You are helping a destination marketer plan an Adirondacks visitor itinerary. Draft an outline for a two-day winter getaway for couples who enjoy scenic outings, local food, and a relaxed pace. Use Lake Placid as the home base.</a:t>
            </a:r>
          </a:p>
          <a:p>
            <a:r>
              <a:rPr lang="en-US" dirty="0"/>
              <a:t>Use morning, afternoon, and evening sections, with no more than three main activities per day. Include an accommodation, attraction and activities and breakfast, lunch and dinner each day. Ensure the itinerary makes sense geographically.</a:t>
            </a:r>
          </a:p>
          <a:p>
            <a:r>
              <a:rPr lang="en-US" dirty="0"/>
              <a:t>For each day, explain the proposed order and list hours, reservations, routes, conditions, or other details a human must verify.</a:t>
            </a:r>
          </a:p>
          <a:p>
            <a:endParaRPr lang="en-US" dirty="0"/>
          </a:p>
          <a:p>
            <a:r>
              <a:rPr lang="en-US" dirty="0"/>
              <a:t>PROMPT 2: FOLLOW-UP</a:t>
            </a:r>
          </a:p>
          <a:p>
            <a:r>
              <a:rPr lang="en-US" dirty="0"/>
              <a:t>Turn this outline into a visitor-facing two-day winter itinerary. Give it a descriptive title and organize each day into morning, afternoon, and evening.</a:t>
            </a:r>
          </a:p>
          <a:p>
            <a:r>
              <a:rPr lang="en-US" dirty="0"/>
              <a:t>Write in a warm, conversational tone that helps couples picture the experience. Weave the accommodation, meals, and activities into a natural narrative, with time to relax between stops. Explain what makes each stop worth including without using generic travel phrases.</a:t>
            </a:r>
          </a:p>
          <a:p>
            <a:r>
              <a:rPr lang="en-US" dirty="0"/>
              <a:t>Keep the proposed geography and pacing realistic. Do not invent opening hours, drive times, menu items, winter availability, or amenities. If a suggested business or activity needs confirmation, flag it rather than presenting it as confirmed.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6  Repurpose approved content</a:t>
            </a:r>
          </a:p>
          <a:p>
            <a:r>
              <a:rPr dirty="0"/>
              <a:t>10:30–10:36 a.m. | Elapsed 30:00–36:00 | 6 minutes</a:t>
            </a:r>
          </a:p>
          <a:p>
            <a:r>
              <a:rPr dirty="0"/>
              <a:t>Short live demo. Use the pre-reviewed blog excerpt rather than assuming the live blog draft is approved. Spend four minutes generating and comparing formats, then two minutes refining one output.</a:t>
            </a:r>
          </a:p>
          <a:p>
            <a:r>
              <a:rPr dirty="0"/>
              <a:t>Demo prompt</a:t>
            </a:r>
          </a:p>
          <a:p>
            <a:r>
              <a:rPr dirty="0"/>
              <a:t>Using only the approved Adirondacks blog excerpt in this project, create copy for couples considering a relaxed fall getaway: (1) one email subject line under 50 characters and a 90–120-word newsletter feature, (2) one Facebook caption of 60–90 words, and (3) one Instagram caption of 40–70 words.</a:t>
            </a:r>
          </a:p>
          <a:p>
            <a:r>
              <a:rPr dirty="0"/>
              <a:t>Match our approved writing samples. Give each format a clear purpose and a call to action to read the blog. Put the call to action early in the social captions. Use no emojis or hashtags for this demonstration. Do not add destination facts, urgency, offers, or claims absent from the approved excerpt. Use [BLOG LINK] as a placeholder; do not invent a URL.</a:t>
            </a:r>
          </a:p>
          <a:p>
            <a:r>
              <a:rPr dirty="0"/>
              <a:t>Refinement prompt</a:t>
            </a:r>
          </a:p>
          <a:p>
            <a:r>
              <a:rPr dirty="0"/>
              <a:t>Revise only the Facebook caption. Make the opening more direct and replace generic praise with one supported detail from the approved excerpt. Keep the early call to action, audience, and word range. Leave the email and Instagram copy unchanged.</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Save what works (1 min)</a:t>
            </a:r>
          </a:p>
          <a:p>
            <a:r>
              <a:rPr lang="en-US" dirty="0"/>
              <a:t>“When you find a prompt that works, don’t leave it buried in a chat. Save it somewhere your team can find it and use it again.”</a:t>
            </a:r>
          </a:p>
          <a:p>
            <a:r>
              <a:rPr lang="en-US" dirty="0"/>
              <a:t>A shared folder, Teams space, or internal knowledgebase can hold: reusable prompts (what each does, when to use it, which details to change); source materials (brand guidelines, audience information, destination facts, approved content); examples of strong outputs; and lessons learned (what needed editing, common mistakes, what to check).</a:t>
            </a:r>
          </a:p>
          <a:p>
            <a:endParaRPr lang="en-US" dirty="0"/>
          </a:p>
          <a:p>
            <a:r>
              <a:rPr lang="en-US" dirty="0"/>
              <a:t>2. Make it useful for the whole team (1 min)</a:t>
            </a:r>
          </a:p>
          <a:p>
            <a:r>
              <a:rPr lang="en-US" dirty="0"/>
              <a:t>“The value isn’t just saving time on your own next task. It’s helping your coworkers start with what you’ve already learned.”</a:t>
            </a:r>
          </a:p>
          <a:p>
            <a:r>
              <a:rPr lang="en-US" dirty="0"/>
              <a:t>A central resource helps the team keep voice and quality consistent, avoid rebuilding the same prompts and gathering the same materials, and share improvements and bring new team members up to speed.</a:t>
            </a:r>
          </a:p>
          <a:p>
            <a:r>
              <a:rPr lang="en-US" dirty="0"/>
              <a:t>Give each resource an owner and a last-reviewed date. Make clear which materials are approved for use and who should have access. Saving files centrally doesn’t automatically give every AI tool access to them; the relevant materials still need to be added or connected.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skills, plugins, and agents fit (90 seconds)</a:t>
            </a:r>
          </a:p>
          <a:p>
            <a:r>
              <a:rPr lang="en-US" dirty="0"/>
              <a:t>Introduce these as ways to build on the repeatable process participants just saw. Names and capabilities vary by tool, but the practical distinction is:</a:t>
            </a:r>
          </a:p>
          <a:p>
            <a:r>
              <a:rPr lang="en-US" dirty="0"/>
              <a:t>Skills: reusable instructions for completing a particular kind of work. Example: a content-repurposing skill that applies your voice, formatting, and review rules.</a:t>
            </a:r>
          </a:p>
          <a:p>
            <a:r>
              <a:rPr lang="en-US" dirty="0"/>
              <a:t>Plugins: added capabilities or connections to other tools and information. Example: a connection that lets AI work with approved files in a shared document system.</a:t>
            </a:r>
          </a:p>
          <a:p>
            <a:r>
              <a:rPr lang="en-US" dirty="0"/>
              <a:t>Agents: AI that can work through multiple steps toward a goal, using available tools and instructions. Example: researching itinerary options, drafting a plan, and identifying details that need review.</a:t>
            </a:r>
          </a:p>
          <a:p>
            <a:endParaRPr lang="en-US" dirty="0"/>
          </a:p>
          <a:p>
            <a:r>
              <a:rPr lang="en-US" dirty="0"/>
              <a:t>Say: “You don’t need to build all of this today. Start by documenting a process that works. That gives you something useful to turn into a skill or a more automated workflow later.”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follow-up, and next step (4 min)</a:t>
            </a:r>
          </a:p>
          <a:p>
            <a:r>
              <a:rPr lang="en-US" dirty="0"/>
              <a:t>Say: “AI can help you get to a draft faster, but someone still needs to decide whether it’s accurate, appropriate, and ready to use.”</a:t>
            </a:r>
          </a:p>
          <a:p>
            <a:endParaRPr lang="en-US" dirty="0"/>
          </a:p>
          <a:p>
            <a:r>
              <a:rPr lang="en-US" dirty="0"/>
              <a:t>CHECK ACCURACY</a:t>
            </a:r>
          </a:p>
          <a:p>
            <a:r>
              <a:rPr lang="en-US" dirty="0"/>
              <a:t>- Confirm names, dates, locations, links, and factual claims against reliable sources.</a:t>
            </a:r>
          </a:p>
          <a:p>
            <a:r>
              <a:rPr lang="en-US" dirty="0"/>
              <a:t>- Verify details that change: hours, prices, reservations, seasonal availability, and conditions.</a:t>
            </a:r>
          </a:p>
          <a:p>
            <a:r>
              <a:rPr lang="en-US" dirty="0"/>
              <a:t>- Look for invented details or assumptions presented as facts. Ask what supports a claim, then check that source yourself.</a:t>
            </a:r>
          </a:p>
          <a:p>
            <a:endParaRPr lang="en-US" dirty="0"/>
          </a:p>
          <a:p>
            <a:r>
              <a:rPr lang="en-US" dirty="0"/>
              <a:t>REVIEW THE CONTENT</a:t>
            </a:r>
          </a:p>
          <a:p>
            <a:r>
              <a:rPr lang="en-US" dirty="0"/>
              <a:t>- Does it meet the assignment and help the intended audience?</a:t>
            </a:r>
          </a:p>
          <a:p>
            <a:r>
              <a:rPr lang="en-US" dirty="0"/>
              <a:t>- Does it sound like your destination, with specific details and a consistent voice?</a:t>
            </a:r>
          </a:p>
          <a:p>
            <a:r>
              <a:rPr lang="en-US" dirty="0"/>
              <a:t>- Is the plan practical? For example, do itinerary geography, timing, and pacing make sense?</a:t>
            </a:r>
          </a:p>
          <a:p>
            <a:r>
              <a:rPr lang="en-US" dirty="0"/>
              <a:t>- Does it make unsupported promises about accessibility, safety, or suitability?</a:t>
            </a:r>
          </a:p>
          <a:p>
            <a:r>
              <a:rPr lang="en-US" dirty="0"/>
              <a:t>- What needs human editing, local knowledge, or additional approval?</a:t>
            </a:r>
          </a:p>
          <a:p>
            <a:endParaRPr lang="en-US" dirty="0"/>
          </a:p>
          <a:p>
            <a:r>
              <a:rPr lang="en-US" dirty="0"/>
              <a:t>PROTECT SENSITIVE INFORMATION</a:t>
            </a:r>
          </a:p>
          <a:p>
            <a:r>
              <a:rPr lang="en-US" dirty="0"/>
              <a:t>- Before uploading, check for personal information, confidential client materials, internal budgets, or unpublished plans.</a:t>
            </a:r>
          </a:p>
          <a:p>
            <a:r>
              <a:rPr lang="en-US" dirty="0"/>
              <a:t>- Remove or anonymize information the task doesn’t need.</a:t>
            </a:r>
          </a:p>
          <a:p>
            <a:r>
              <a:rPr lang="en-US" dirty="0"/>
              <a:t>- Use tools and sharing settings approved by your organization.</a:t>
            </a:r>
          </a:p>
          <a:p>
            <a:r>
              <a:rPr lang="en-US" dirty="0"/>
              <a:t>- Check who can access shared projects, source files, and outputs. Review the final content for information that shouldn’t be public.</a:t>
            </a:r>
          </a:p>
          <a:p>
            <a:endParaRPr lang="en-US" dirty="0"/>
          </a:p>
          <a:p>
            <a:r>
              <a:rPr lang="en-US" dirty="0"/>
              <a:t>CLOSING TAKEAWAY</a:t>
            </a:r>
          </a:p>
          <a:p>
            <a:r>
              <a:rPr lang="en-US" dirty="0"/>
              <a:t>Say: “Before you use it, ask: Is it accurate? Does it fit? Is it appropriate to share? If something is unresolved, flag it and follow up before publishing.”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  Review follow up and next step</a:t>
            </a:r>
          </a:p>
          <a:p>
            <a:r>
              <a:t>10:40–10:44 a.m. | Elapsed 40:00–44:00 | 4 minutes</a:t>
            </a:r>
          </a:p>
          <a:p>
            <a:r>
              <a:t>Apply the checklist to one demo excerpt: facts and sources; destination voice; audience usefulness; bias and accessibility assumptions; confidentiality; and decisions requiring local expertise. Keep the review concrete rather than reading every item aloud.</a:t>
            </a:r>
          </a:p>
          <a:p>
            <a:r>
              <a:t>Review and follow-up prompt</a:t>
            </a:r>
          </a:p>
          <a:p>
            <a:r>
              <a:t>Review this Adirondacks draft against our demo brief, approved sources, and writing samples. Create a short table with the issue, supporting source or evidence gap, suggested correction, and follow-up needed. Check facts, voice, audience fit, unsupported accessibility or seasonal claims, and potentially sensitive information. Distinguish what you can verify from what requires human confirmation. Do not treat your own earlier response as a source. Suggest owner roles for follow-up; leave names and deadlines for me to confirm. Do not send messages, assign tasks, or schedule reminders.</a:t>
            </a:r>
          </a:p>
          <a:p>
            <a:r>
              <a:t>This prompt supports analysis and a follow-up list. Explain that producing the list does not actually schedule or assign work. Show a saved review if time is short.</a:t>
            </a:r>
          </a:p>
          <a:p>
            <a:r>
              <a:t>Final minute: Ask participants to choose one recurring task, one source they would save, and one check they would perform. Encourage them to test and refine the prompt, then save it. Compare time spent with and without AI, including review and editing.</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9  Flexible time and questions</a:t>
            </a:r>
          </a:p>
          <a:p>
            <a:r>
              <a:t>10:44–10:50 a.m. | Elapsed 44:00–50:00 | 6 minutes flexible</a:t>
            </a:r>
          </a:p>
          <a:p>
            <a:r>
              <a:t>10:50–11:00 a.m. | Elapsed 50:00–60:00 | 10 minutes protected Q&amp;A</a:t>
            </a:r>
          </a:p>
          <a:p>
            <a:r>
              <a:t>Use the flexible block for demo response time and transitions, or start Q&amp;A early. If content finishes at 10:44, there are 16 minutes for questions. Stop demonstrations by 10:50.</a:t>
            </a:r>
          </a:p>
          <a:p>
            <a:r>
              <a:t>Suggested discussion questions</a:t>
            </a:r>
          </a:p>
          <a:p>
            <a:r>
              <a:t>Which everyday tourism tasks are good candidates for AI?</a:t>
            </a:r>
          </a:p>
          <a:p>
            <a:r>
              <a:t>How do we make AI-generated content sound like our destination?</a:t>
            </a:r>
          </a:p>
          <a:p>
            <a:r>
              <a:t>What information belongs in a project, and what should we leave out?</a:t>
            </a:r>
          </a:p>
          <a:p>
            <a:r>
              <a:t>How do we check facts and prevent invented details?</a:t>
            </a:r>
          </a:p>
          <a:p>
            <a:r>
              <a:t>What precautions should we take with meeting notes or stakeholder feedback?</a:t>
            </a:r>
          </a:p>
          <a:p>
            <a:r>
              <a:t>When is a saved prompt enough, and when would a skill help?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82BF1CA-110B-4E6E-BC57-2CD1F1D31693}"/>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45611639-35CA-44E1-8944-AD2440C50A48}"/>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E03CF7CA-8995-4925-B3E2-A2A4DDA16FDC}"/>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10BF08D-6DF0-4E55-B887-1EA0B7FC469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A7C4C65B-D845-4A3D-BB1C-DD198F295BD8}"/>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894740B-AB19-4A21-BC55-491B6BDB2E6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0DD6ECE-BF40-466F-9296-EF0301D777A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D4CF6BC9-0F38-43FB-B06F-A306DEA7C38C}"/>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0D40A24-63F2-45C3-BA7B-60F846FE3E5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2F8CBC89-BA83-4CA2-B6EC-82BDF15469A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sv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84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76BC2D-EF47-4781-B29C-E44091880BCB}"/>
              </a:ext>
            </a:extLst>
          </p:cNvPr>
          <p:cNvPicPr>
            <a:picLocks noChangeAspect="1"/>
          </p:cNvPicPr>
          <p:nvPr/>
        </p:nvPicPr>
        <p:blipFill>
          <a:blip r:embed="rId3"/>
          <a:stretch/>
        </p:blipFill>
        <p:spPr>
          <a:xfrm>
            <a:off x="685800" y="257175"/>
            <a:ext cx="2298700" cy="1149350"/>
          </a:xfrm>
          <a:prstGeom prst="rect">
            <a:avLst/>
          </a:prstGeom>
        </p:spPr>
      </p:pic>
      <p:sp>
        <p:nvSpPr>
          <p:cNvPr id="3" name="org">
            <a:extLst>
              <a:ext uri="{FF2B5EF4-FFF2-40B4-BE49-F238E27FC236}">
                <a16:creationId xmlns:a16="http://schemas.microsoft.com/office/drawing/2014/main" id="{9F55A640-F25A-4458-9C68-B7DACB3DE2AA}"/>
              </a:ext>
            </a:extLst>
          </p:cNvPr>
          <p:cNvSpPr>
            <a:spLocks noGrp="1"/>
          </p:cNvSpPr>
          <p:nvPr/>
        </p:nvSpPr>
        <p:spPr>
          <a:xfrm>
            <a:off x="736600" y="1460500"/>
            <a:ext cx="10160000" cy="381000"/>
          </a:xfrm>
          <a:prstGeom prst="rect">
            <a:avLst/>
          </a:prstGeom>
          <a:noFill/>
          <a:ln w="0">
            <a:noFill/>
            <a:prstDash val="solid"/>
          </a:ln>
        </p:spPr>
        <p:txBody>
          <a:bodyPr/>
          <a:lstStyle>
            <a:defPPr>
              <a:defRPr sz="1600" b="0">
                <a:solidFill>
                  <a:srgbClr val="DCE8F5"/>
                </a:solidFill>
                <a:latin typeface="Arial"/>
                <a:ea typeface="Arial"/>
                <a:cs typeface="Arial"/>
              </a:defRPr>
            </a:defPPr>
            <a:lvl1pPr>
              <a:defRPr sz="1600" b="0">
                <a:solidFill>
                  <a:srgbClr val="DCE8F5"/>
                </a:solidFill>
                <a:latin typeface="Arial"/>
                <a:ea typeface="Arial"/>
                <a:cs typeface="Arial"/>
              </a:defRPr>
            </a:lvl1pPr>
            <a:lvl2pPr>
              <a:defRPr sz="1600" b="0">
                <a:solidFill>
                  <a:srgbClr val="DCE8F5"/>
                </a:solidFill>
                <a:latin typeface="Arial"/>
                <a:ea typeface="Arial"/>
                <a:cs typeface="Arial"/>
              </a:defRPr>
            </a:lvl2pPr>
            <a:lvl3pPr>
              <a:defRPr sz="1600" b="0">
                <a:solidFill>
                  <a:srgbClr val="DCE8F5"/>
                </a:solidFill>
                <a:latin typeface="Arial"/>
                <a:ea typeface="Arial"/>
                <a:cs typeface="Arial"/>
              </a:defRPr>
            </a:lvl3pPr>
            <a:lvl4pPr>
              <a:defRPr sz="1600" b="0">
                <a:solidFill>
                  <a:srgbClr val="DCE8F5"/>
                </a:solidFill>
                <a:latin typeface="Arial"/>
                <a:ea typeface="Arial"/>
                <a:cs typeface="Arial"/>
              </a:defRPr>
            </a:lvl4pPr>
            <a:lvl5pPr>
              <a:defRPr sz="1600" b="0">
                <a:solidFill>
                  <a:srgbClr val="DCE8F5"/>
                </a:solidFill>
                <a:latin typeface="Arial"/>
                <a:ea typeface="Arial"/>
                <a:cs typeface="Arial"/>
              </a:defRPr>
            </a:lvl5pPr>
            <a:lvl6pPr>
              <a:defRPr sz="1600" b="0">
                <a:solidFill>
                  <a:srgbClr val="DCE8F5"/>
                </a:solidFill>
                <a:latin typeface="Arial"/>
                <a:ea typeface="Arial"/>
                <a:cs typeface="Arial"/>
              </a:defRPr>
            </a:lvl6pPr>
            <a:lvl7pPr>
              <a:defRPr sz="1600" b="0">
                <a:solidFill>
                  <a:srgbClr val="DCE8F5"/>
                </a:solidFill>
                <a:latin typeface="Arial"/>
                <a:ea typeface="Arial"/>
                <a:cs typeface="Arial"/>
              </a:defRPr>
            </a:lvl7pPr>
            <a:lvl8pPr>
              <a:defRPr sz="1600" b="0">
                <a:solidFill>
                  <a:srgbClr val="DCE8F5"/>
                </a:solidFill>
                <a:latin typeface="Arial"/>
                <a:ea typeface="Arial"/>
                <a:cs typeface="Arial"/>
              </a:defRPr>
            </a:lvl8pPr>
            <a:lvl9pPr>
              <a:defRPr sz="1600" b="0">
                <a:solidFill>
                  <a:srgbClr val="DCE8F5"/>
                </a:solidFill>
                <a:latin typeface="Arial"/>
                <a:ea typeface="Arial"/>
                <a:cs typeface="Arial"/>
              </a:defRPr>
            </a:lvl9pPr>
          </a:lstStyle>
          <a:p>
            <a:pPr>
              <a:defRPr sz="1600" b="0">
                <a:solidFill>
                  <a:srgbClr val="DCE8F5"/>
                </a:solidFill>
                <a:latin typeface="Arial"/>
                <a:ea typeface="Arial"/>
                <a:cs typeface="Arial"/>
              </a:defRPr>
            </a:pPr>
            <a:r>
              <a:rPr sz="1600" b="0">
                <a:solidFill>
                  <a:srgbClr val="DCE8F5"/>
                </a:solidFill>
                <a:latin typeface="Arial"/>
                <a:ea typeface="Arial"/>
                <a:cs typeface="Arial"/>
              </a:rPr>
              <a:t>New York State Tourism Industry Association</a:t>
            </a:r>
          </a:p>
        </p:txBody>
      </p:sp>
      <p:sp>
        <p:nvSpPr>
          <p:cNvPr id="4" name="series">
            <a:extLst>
              <a:ext uri="{FF2B5EF4-FFF2-40B4-BE49-F238E27FC236}">
                <a16:creationId xmlns:a16="http://schemas.microsoft.com/office/drawing/2014/main" id="{F8228FB1-8E32-4426-A180-919F7521D8CF}"/>
              </a:ext>
            </a:extLst>
          </p:cNvPr>
          <p:cNvSpPr>
            <a:spLocks noGrp="1"/>
          </p:cNvSpPr>
          <p:nvPr/>
        </p:nvSpPr>
        <p:spPr>
          <a:xfrm>
            <a:off x="736600" y="2222500"/>
            <a:ext cx="10160000" cy="762000"/>
          </a:xfrm>
          <a:prstGeom prst="rect">
            <a:avLst/>
          </a:prstGeom>
          <a:noFill/>
          <a:ln w="0">
            <a:noFill/>
            <a:prstDash val="solid"/>
          </a:ln>
        </p:spPr>
        <p:txBody>
          <a:bodyPr/>
          <a:lstStyle>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a:pPr>
              <a:defRPr sz="3600" b="1">
                <a:solidFill>
                  <a:srgbClr val="FFFFFF"/>
                </a:solidFill>
                <a:latin typeface="Arial"/>
                <a:ea typeface="Arial"/>
                <a:cs typeface="Arial"/>
              </a:defRPr>
            </a:pPr>
            <a:r>
              <a:rPr sz="3600" b="1">
                <a:solidFill>
                  <a:srgbClr val="FFFFFF"/>
                </a:solidFill>
                <a:latin typeface="Arial"/>
                <a:ea typeface="Arial"/>
                <a:cs typeface="Arial"/>
              </a:rPr>
              <a:t>AI Academy</a:t>
            </a:r>
          </a:p>
        </p:txBody>
      </p:sp>
      <p:sp>
        <p:nvSpPr>
          <p:cNvPr id="5" name="name">
            <a:extLst>
              <a:ext uri="{FF2B5EF4-FFF2-40B4-BE49-F238E27FC236}">
                <a16:creationId xmlns:a16="http://schemas.microsoft.com/office/drawing/2014/main" id="{0CE7925C-413B-4185-8F78-1A3A693B54AB}"/>
              </a:ext>
            </a:extLst>
          </p:cNvPr>
          <p:cNvSpPr>
            <a:spLocks noGrp="1"/>
          </p:cNvSpPr>
          <p:nvPr/>
        </p:nvSpPr>
        <p:spPr>
          <a:xfrm>
            <a:off x="736600" y="3111500"/>
            <a:ext cx="10668000" cy="889000"/>
          </a:xfrm>
          <a:prstGeom prst="rect">
            <a:avLst/>
          </a:prstGeom>
          <a:noFill/>
          <a:ln w="0">
            <a:noFill/>
            <a:prstDash val="solid"/>
          </a:ln>
        </p:spPr>
        <p:txBody>
          <a:bodyPr/>
          <a:lstStyle>
            <a:defPPr>
              <a:defRPr sz="4300" b="1">
                <a:solidFill>
                  <a:srgbClr val="FFFFFF"/>
                </a:solidFill>
                <a:latin typeface="Arial"/>
                <a:ea typeface="Arial"/>
                <a:cs typeface="Arial"/>
              </a:defRPr>
            </a:defPPr>
            <a:lvl1pPr>
              <a:defRPr sz="4300" b="1">
                <a:solidFill>
                  <a:srgbClr val="FFFFFF"/>
                </a:solidFill>
                <a:latin typeface="Arial"/>
                <a:ea typeface="Arial"/>
                <a:cs typeface="Arial"/>
              </a:defRPr>
            </a:lvl1pPr>
            <a:lvl2pPr>
              <a:defRPr sz="4300" b="1">
                <a:solidFill>
                  <a:srgbClr val="FFFFFF"/>
                </a:solidFill>
                <a:latin typeface="Arial"/>
                <a:ea typeface="Arial"/>
                <a:cs typeface="Arial"/>
              </a:defRPr>
            </a:lvl2pPr>
            <a:lvl3pPr>
              <a:defRPr sz="4300" b="1">
                <a:solidFill>
                  <a:srgbClr val="FFFFFF"/>
                </a:solidFill>
                <a:latin typeface="Arial"/>
                <a:ea typeface="Arial"/>
                <a:cs typeface="Arial"/>
              </a:defRPr>
            </a:lvl3pPr>
            <a:lvl4pPr>
              <a:defRPr sz="4300" b="1">
                <a:solidFill>
                  <a:srgbClr val="FFFFFF"/>
                </a:solidFill>
                <a:latin typeface="Arial"/>
                <a:ea typeface="Arial"/>
                <a:cs typeface="Arial"/>
              </a:defRPr>
            </a:lvl4pPr>
            <a:lvl5pPr>
              <a:defRPr sz="4300" b="1">
                <a:solidFill>
                  <a:srgbClr val="FFFFFF"/>
                </a:solidFill>
                <a:latin typeface="Arial"/>
                <a:ea typeface="Arial"/>
                <a:cs typeface="Arial"/>
              </a:defRPr>
            </a:lvl5pPr>
            <a:lvl6pPr>
              <a:defRPr sz="4300" b="1">
                <a:solidFill>
                  <a:srgbClr val="FFFFFF"/>
                </a:solidFill>
                <a:latin typeface="Arial"/>
                <a:ea typeface="Arial"/>
                <a:cs typeface="Arial"/>
              </a:defRPr>
            </a:lvl6pPr>
            <a:lvl7pPr>
              <a:defRPr sz="4300" b="1">
                <a:solidFill>
                  <a:srgbClr val="FFFFFF"/>
                </a:solidFill>
                <a:latin typeface="Arial"/>
                <a:ea typeface="Arial"/>
                <a:cs typeface="Arial"/>
              </a:defRPr>
            </a:lvl7pPr>
            <a:lvl8pPr>
              <a:defRPr sz="4300" b="1">
                <a:solidFill>
                  <a:srgbClr val="FFFFFF"/>
                </a:solidFill>
                <a:latin typeface="Arial"/>
                <a:ea typeface="Arial"/>
                <a:cs typeface="Arial"/>
              </a:defRPr>
            </a:lvl8pPr>
            <a:lvl9pPr>
              <a:defRPr sz="4300" b="1">
                <a:solidFill>
                  <a:srgbClr val="FFFFFF"/>
                </a:solidFill>
                <a:latin typeface="Arial"/>
                <a:ea typeface="Arial"/>
                <a:cs typeface="Arial"/>
              </a:defRPr>
            </a:lvl9pPr>
          </a:lstStyle>
          <a:p>
            <a:pPr>
              <a:defRPr sz="4300" b="1">
                <a:solidFill>
                  <a:srgbClr val="FFFFFF"/>
                </a:solidFill>
                <a:latin typeface="Arial"/>
                <a:ea typeface="Arial"/>
                <a:cs typeface="Arial"/>
              </a:defRPr>
            </a:pPr>
            <a:r>
              <a:rPr sz="4300" b="1" dirty="0">
                <a:solidFill>
                  <a:srgbClr val="FFFFFF"/>
                </a:solidFill>
                <a:latin typeface="Arial"/>
                <a:ea typeface="Arial"/>
                <a:cs typeface="Arial"/>
              </a:rPr>
              <a:t>Prompt Pack Your Day</a:t>
            </a:r>
          </a:p>
        </p:txBody>
      </p:sp>
      <p:sp>
        <p:nvSpPr>
          <p:cNvPr id="6" name="subtitle">
            <a:extLst>
              <a:ext uri="{FF2B5EF4-FFF2-40B4-BE49-F238E27FC236}">
                <a16:creationId xmlns:a16="http://schemas.microsoft.com/office/drawing/2014/main" id="{A453CB4E-5AE0-470F-AA68-B0E4D6C26E71}"/>
              </a:ext>
            </a:extLst>
          </p:cNvPr>
          <p:cNvSpPr>
            <a:spLocks noGrp="1"/>
          </p:cNvSpPr>
          <p:nvPr/>
        </p:nvSpPr>
        <p:spPr>
          <a:xfrm>
            <a:off x="736600" y="4191000"/>
            <a:ext cx="10160000" cy="889000"/>
          </a:xfrm>
          <a:prstGeom prst="rect">
            <a:avLst/>
          </a:prstGeom>
          <a:noFill/>
          <a:ln w="0">
            <a:noFill/>
            <a:prstDash val="solid"/>
          </a:ln>
        </p:spPr>
        <p:txBody>
          <a:bodyPr/>
          <a:lstStyle>
            <a:defPPr>
              <a:defRPr sz="2400" b="0">
                <a:solidFill>
                  <a:srgbClr val="DCE8F5"/>
                </a:solidFill>
                <a:latin typeface="Arial"/>
                <a:ea typeface="Arial"/>
                <a:cs typeface="Arial"/>
              </a:defRPr>
            </a:defPPr>
            <a:lvl1pPr>
              <a:defRPr sz="2400" b="0">
                <a:solidFill>
                  <a:srgbClr val="DCE8F5"/>
                </a:solidFill>
                <a:latin typeface="Arial"/>
                <a:ea typeface="Arial"/>
                <a:cs typeface="Arial"/>
              </a:defRPr>
            </a:lvl1pPr>
            <a:lvl2pPr>
              <a:defRPr sz="2400" b="0">
                <a:solidFill>
                  <a:srgbClr val="DCE8F5"/>
                </a:solidFill>
                <a:latin typeface="Arial"/>
                <a:ea typeface="Arial"/>
                <a:cs typeface="Arial"/>
              </a:defRPr>
            </a:lvl2pPr>
            <a:lvl3pPr>
              <a:defRPr sz="2400" b="0">
                <a:solidFill>
                  <a:srgbClr val="DCE8F5"/>
                </a:solidFill>
                <a:latin typeface="Arial"/>
                <a:ea typeface="Arial"/>
                <a:cs typeface="Arial"/>
              </a:defRPr>
            </a:lvl3pPr>
            <a:lvl4pPr>
              <a:defRPr sz="2400" b="0">
                <a:solidFill>
                  <a:srgbClr val="DCE8F5"/>
                </a:solidFill>
                <a:latin typeface="Arial"/>
                <a:ea typeface="Arial"/>
                <a:cs typeface="Arial"/>
              </a:defRPr>
            </a:lvl4pPr>
            <a:lvl5pPr>
              <a:defRPr sz="2400" b="0">
                <a:solidFill>
                  <a:srgbClr val="DCE8F5"/>
                </a:solidFill>
                <a:latin typeface="Arial"/>
                <a:ea typeface="Arial"/>
                <a:cs typeface="Arial"/>
              </a:defRPr>
            </a:lvl5pPr>
            <a:lvl6pPr>
              <a:defRPr sz="2400" b="0">
                <a:solidFill>
                  <a:srgbClr val="DCE8F5"/>
                </a:solidFill>
                <a:latin typeface="Arial"/>
                <a:ea typeface="Arial"/>
                <a:cs typeface="Arial"/>
              </a:defRPr>
            </a:lvl6pPr>
            <a:lvl7pPr>
              <a:defRPr sz="2400" b="0">
                <a:solidFill>
                  <a:srgbClr val="DCE8F5"/>
                </a:solidFill>
                <a:latin typeface="Arial"/>
                <a:ea typeface="Arial"/>
                <a:cs typeface="Arial"/>
              </a:defRPr>
            </a:lvl7pPr>
            <a:lvl8pPr>
              <a:defRPr sz="2400" b="0">
                <a:solidFill>
                  <a:srgbClr val="DCE8F5"/>
                </a:solidFill>
                <a:latin typeface="Arial"/>
                <a:ea typeface="Arial"/>
                <a:cs typeface="Arial"/>
              </a:defRPr>
            </a:lvl8pPr>
            <a:lvl9pPr>
              <a:defRPr sz="2400" b="0">
                <a:solidFill>
                  <a:srgbClr val="DCE8F5"/>
                </a:solidFill>
                <a:latin typeface="Arial"/>
                <a:ea typeface="Arial"/>
                <a:cs typeface="Arial"/>
              </a:defRPr>
            </a:lvl9pPr>
          </a:lstStyle>
          <a:p>
            <a:pPr>
              <a:defRPr sz="2400" b="0">
                <a:solidFill>
                  <a:srgbClr val="DCE8F5"/>
                </a:solidFill>
                <a:latin typeface="Arial"/>
                <a:ea typeface="Arial"/>
                <a:cs typeface="Arial"/>
              </a:defRPr>
            </a:pPr>
            <a:r>
              <a:rPr sz="2400" b="0" dirty="0">
                <a:solidFill>
                  <a:srgbClr val="DCE8F5"/>
                </a:solidFill>
                <a:latin typeface="Arial"/>
                <a:ea typeface="Arial"/>
                <a:cs typeface="Arial"/>
              </a:rPr>
              <a:t>Practical ways to make AI more useful</a:t>
            </a:r>
          </a:p>
          <a:p>
            <a:pPr>
              <a:defRPr sz="2400" b="0">
                <a:solidFill>
                  <a:srgbClr val="DCE8F5"/>
                </a:solidFill>
                <a:latin typeface="Arial"/>
                <a:ea typeface="Arial"/>
                <a:cs typeface="Arial"/>
              </a:defRPr>
            </a:pPr>
            <a:r>
              <a:rPr sz="2400" b="0" dirty="0">
                <a:solidFill>
                  <a:srgbClr val="DCE8F5"/>
                </a:solidFill>
                <a:latin typeface="Arial"/>
                <a:ea typeface="Arial"/>
                <a:cs typeface="Arial"/>
              </a:rPr>
              <a:t>and your content more authentic</a:t>
            </a:r>
          </a:p>
        </p:txBody>
      </p:sp>
      <p:sp>
        <p:nvSpPr>
          <p:cNvPr id="7" name="date">
            <a:extLst>
              <a:ext uri="{FF2B5EF4-FFF2-40B4-BE49-F238E27FC236}">
                <a16:creationId xmlns:a16="http://schemas.microsoft.com/office/drawing/2014/main" id="{75DE3B21-7D82-4C5E-870C-57C51E79AE6C}"/>
              </a:ext>
            </a:extLst>
          </p:cNvPr>
          <p:cNvSpPr>
            <a:spLocks noGrp="1"/>
          </p:cNvSpPr>
          <p:nvPr/>
        </p:nvSpPr>
        <p:spPr>
          <a:xfrm>
            <a:off x="736600" y="5689600"/>
            <a:ext cx="8890000" cy="355600"/>
          </a:xfrm>
          <a:prstGeom prst="rect">
            <a:avLst/>
          </a:prstGeom>
          <a:noFill/>
          <a:ln w="0">
            <a:noFill/>
            <a:prstDash val="solid"/>
          </a:ln>
        </p:spPr>
        <p:txBody>
          <a:bodyPr/>
          <a:lstStyle>
            <a:defPPr>
              <a:defRPr sz="1800" b="1">
                <a:solidFill>
                  <a:srgbClr val="FFFFFF"/>
                </a:solidFill>
                <a:latin typeface="Arial"/>
                <a:ea typeface="Arial"/>
                <a:cs typeface="Arial"/>
              </a:defRPr>
            </a:defPPr>
            <a:lvl1pPr>
              <a:defRPr sz="1800" b="1">
                <a:solidFill>
                  <a:srgbClr val="FFFFFF"/>
                </a:solidFill>
                <a:latin typeface="Arial"/>
                <a:ea typeface="Arial"/>
                <a:cs typeface="Arial"/>
              </a:defRPr>
            </a:lvl1pPr>
            <a:lvl2pPr>
              <a:defRPr sz="1800" b="1">
                <a:solidFill>
                  <a:srgbClr val="FFFFFF"/>
                </a:solidFill>
                <a:latin typeface="Arial"/>
                <a:ea typeface="Arial"/>
                <a:cs typeface="Arial"/>
              </a:defRPr>
            </a:lvl2pPr>
            <a:lvl3pPr>
              <a:defRPr sz="1800" b="1">
                <a:solidFill>
                  <a:srgbClr val="FFFFFF"/>
                </a:solidFill>
                <a:latin typeface="Arial"/>
                <a:ea typeface="Arial"/>
                <a:cs typeface="Arial"/>
              </a:defRPr>
            </a:lvl3pPr>
            <a:lvl4pPr>
              <a:defRPr sz="1800" b="1">
                <a:solidFill>
                  <a:srgbClr val="FFFFFF"/>
                </a:solidFill>
                <a:latin typeface="Arial"/>
                <a:ea typeface="Arial"/>
                <a:cs typeface="Arial"/>
              </a:defRPr>
            </a:lvl4pPr>
            <a:lvl5pPr>
              <a:defRPr sz="1800" b="1">
                <a:solidFill>
                  <a:srgbClr val="FFFFFF"/>
                </a:solidFill>
                <a:latin typeface="Arial"/>
                <a:ea typeface="Arial"/>
                <a:cs typeface="Arial"/>
              </a:defRPr>
            </a:lvl5pPr>
            <a:lvl6pPr>
              <a:defRPr sz="1800" b="1">
                <a:solidFill>
                  <a:srgbClr val="FFFFFF"/>
                </a:solidFill>
                <a:latin typeface="Arial"/>
                <a:ea typeface="Arial"/>
                <a:cs typeface="Arial"/>
              </a:defRPr>
            </a:lvl6pPr>
            <a:lvl7pPr>
              <a:defRPr sz="1800" b="1">
                <a:solidFill>
                  <a:srgbClr val="FFFFFF"/>
                </a:solidFill>
                <a:latin typeface="Arial"/>
                <a:ea typeface="Arial"/>
                <a:cs typeface="Arial"/>
              </a:defRPr>
            </a:lvl7pPr>
            <a:lvl8pPr>
              <a:defRPr sz="1800" b="1">
                <a:solidFill>
                  <a:srgbClr val="FFFFFF"/>
                </a:solidFill>
                <a:latin typeface="Arial"/>
                <a:ea typeface="Arial"/>
                <a:cs typeface="Arial"/>
              </a:defRPr>
            </a:lvl8pPr>
            <a:lvl9pPr>
              <a:defRPr sz="1800" b="1">
                <a:solidFill>
                  <a:srgbClr val="FFFFFF"/>
                </a:solidFill>
                <a:latin typeface="Arial"/>
                <a:ea typeface="Arial"/>
                <a:cs typeface="Arial"/>
              </a:defRPr>
            </a:lvl9pPr>
          </a:lstStyle>
          <a:p>
            <a:pPr>
              <a:defRPr sz="1800" b="1">
                <a:solidFill>
                  <a:srgbClr val="FFFFFF"/>
                </a:solidFill>
                <a:latin typeface="Arial"/>
                <a:ea typeface="Arial"/>
                <a:cs typeface="Arial"/>
              </a:defRPr>
            </a:pPr>
            <a:r>
              <a:rPr sz="1800" b="1">
                <a:solidFill>
                  <a:srgbClr val="FFFFFF"/>
                </a:solidFill>
                <a:latin typeface="Arial"/>
                <a:ea typeface="Arial"/>
                <a:cs typeface="Arial"/>
              </a:rPr>
              <a:t>October 28, 2026</a:t>
            </a:r>
          </a:p>
        </p:txBody>
      </p:sp>
    </p:spTree>
    <p:extLst>
      <p:ext uri="{BB962C8B-B14F-4D97-AF65-F5344CB8AC3E}">
        <p14:creationId xmlns:p14="http://schemas.microsoft.com/office/powerpoint/2010/main" val="77638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photo-panel"/>
          <p:cNvSpPr/>
          <p:nvPr/>
        </p:nvSpPr>
        <p:spPr>
          <a:xfrm>
            <a:off x="7747000" y="0"/>
            <a:ext cx="4445000" cy="6159500"/>
          </a:xfrm>
          <a:prstGeom prst="rect">
            <a:avLst/>
          </a:prstGeom>
          <a:solidFill>
            <a:srgbClr val="F1F4F8"/>
          </a:solidFill>
          <a:ln>
            <a:noFill/>
          </a:ln>
        </p:spPr>
        <p:txBody>
          <a:bodyPr/>
          <a:lstStyle/>
          <a:p>
            <a:endParaRPr lang="en-US"/>
          </a:p>
        </p:txBody>
      </p:sp>
      <p:sp>
        <p:nvSpPr>
          <p:cNvPr id="21" name="question-card"/>
          <p:cNvSpPr/>
          <p:nvPr/>
        </p:nvSpPr>
        <p:spPr>
          <a:xfrm>
            <a:off x="609600" y="4038600"/>
            <a:ext cx="6731000" cy="1905000"/>
          </a:xfrm>
          <a:prstGeom prst="rect">
            <a:avLst/>
          </a:prstGeom>
          <a:solidFill>
            <a:srgbClr val="FDF3E1"/>
          </a:solidFill>
          <a:ln>
            <a:noFill/>
          </a:ln>
        </p:spPr>
        <p:txBody>
          <a:bodyPr/>
          <a:lstStyle/>
          <a:p>
            <a:endParaRPr lang="en-US"/>
          </a:p>
        </p:txBody>
      </p:sp>
      <p:sp>
        <p:nvSpPr>
          <p:cNvPr id="22" name="question-accent"/>
          <p:cNvSpPr/>
          <p:nvPr/>
        </p:nvSpPr>
        <p:spPr>
          <a:xfrm>
            <a:off x="609600" y="4038600"/>
            <a:ext cx="76200" cy="1905000"/>
          </a:xfrm>
          <a:prstGeom prst="rect">
            <a:avLst/>
          </a:prstGeom>
          <a:solidFill>
            <a:srgbClr val="F2A51A"/>
          </a:solidFill>
          <a:ln>
            <a:noFill/>
          </a:ln>
        </p:spPr>
        <p:txBody>
          <a:bodyPr/>
          <a:lstStyle/>
          <a:p>
            <a:endParaRPr lang="en-US"/>
          </a:p>
        </p:txBody>
      </p:sp>
      <p:sp>
        <p:nvSpPr>
          <p:cNvPr id="23" name="accent-rule"/>
          <p:cNvSpPr/>
          <p:nvPr/>
        </p:nvSpPr>
        <p:spPr>
          <a:xfrm>
            <a:off x="711200" y="2870200"/>
            <a:ext cx="558800" cy="50800"/>
          </a:xfrm>
          <a:prstGeom prst="rect">
            <a:avLst/>
          </a:prstGeom>
          <a:solidFill>
            <a:srgbClr val="F2A51A"/>
          </a:solidFill>
          <a:ln>
            <a:noFill/>
          </a:ln>
        </p:spPr>
        <p:txBody>
          <a:bodyPr/>
          <a:lstStyle/>
          <a:p>
            <a:endParaRPr lang="en-US"/>
          </a:p>
        </p:txBody>
      </p:sp>
      <p:pic>
        <p:nvPicPr>
          <p:cNvPr id="2" name="Picture 1">
            <a:extLst>
              <a:ext uri="{FF2B5EF4-FFF2-40B4-BE49-F238E27FC236}">
                <a16:creationId xmlns:a16="http://schemas.microsoft.com/office/drawing/2014/main" id="{0C90EE58-7801-489F-8AE6-B4C365AD522B}"/>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13EC4267-A5C0-421F-818F-2C7D1EE7482E}"/>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Colleen Senglaub</a:t>
            </a:r>
          </a:p>
        </p:txBody>
      </p:sp>
      <p:sp>
        <p:nvSpPr>
          <p:cNvPr id="4" name="footer-brand">
            <a:extLst>
              <a:ext uri="{FF2B5EF4-FFF2-40B4-BE49-F238E27FC236}">
                <a16:creationId xmlns:a16="http://schemas.microsoft.com/office/drawing/2014/main" id="{1FA21235-F38C-4418-9BA9-C0C809EB8089}"/>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10FABCCD-5692-41E7-BF31-7A632962CB3F}"/>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6D4EF967-DF8A-4959-AABF-D78F490EE23E}"/>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2</a:t>
            </a:r>
          </a:p>
        </p:txBody>
      </p:sp>
      <p:sp>
        <p:nvSpPr>
          <p:cNvPr id="7" name="role">
            <a:extLst>
              <a:ext uri="{FF2B5EF4-FFF2-40B4-BE49-F238E27FC236}">
                <a16:creationId xmlns:a16="http://schemas.microsoft.com/office/drawing/2014/main" id="{64B6A064-09BD-4BEF-86C5-E1DFA686C1B1}"/>
              </a:ext>
            </a:extLst>
          </p:cNvPr>
          <p:cNvSpPr>
            <a:spLocks noGrp="1"/>
          </p:cNvSpPr>
          <p:nvPr/>
        </p:nvSpPr>
        <p:spPr>
          <a:xfrm>
            <a:off x="609600" y="1574800"/>
            <a:ext cx="6858000" cy="508000"/>
          </a:xfrm>
          <a:prstGeom prst="rect">
            <a:avLst/>
          </a:prstGeom>
          <a:noFill/>
          <a:ln w="0">
            <a:noFill/>
            <a:prstDash val="solid"/>
          </a:ln>
        </p:spPr>
        <p:txBody>
          <a:bodyPr/>
          <a:lstStyle>
            <a:defPPr>
              <a:defRPr sz="2700" b="1">
                <a:solidFill>
                  <a:srgbClr val="14284B"/>
                </a:solidFill>
                <a:latin typeface="Arial"/>
                <a:ea typeface="Arial"/>
                <a:cs typeface="Arial"/>
              </a:defRPr>
            </a:defPPr>
            <a:lvl1pPr>
              <a:defRPr sz="2700" b="1">
                <a:solidFill>
                  <a:srgbClr val="14284B"/>
                </a:solidFill>
                <a:latin typeface="Arial"/>
                <a:ea typeface="Arial"/>
                <a:cs typeface="Arial"/>
              </a:defRPr>
            </a:lvl1pPr>
            <a:lvl2pPr>
              <a:defRPr sz="2700" b="1">
                <a:solidFill>
                  <a:srgbClr val="14284B"/>
                </a:solidFill>
                <a:latin typeface="Arial"/>
                <a:ea typeface="Arial"/>
                <a:cs typeface="Arial"/>
              </a:defRPr>
            </a:lvl2pPr>
            <a:lvl3pPr>
              <a:defRPr sz="2700" b="1">
                <a:solidFill>
                  <a:srgbClr val="14284B"/>
                </a:solidFill>
                <a:latin typeface="Arial"/>
                <a:ea typeface="Arial"/>
                <a:cs typeface="Arial"/>
              </a:defRPr>
            </a:lvl3pPr>
            <a:lvl4pPr>
              <a:defRPr sz="2700" b="1">
                <a:solidFill>
                  <a:srgbClr val="14284B"/>
                </a:solidFill>
                <a:latin typeface="Arial"/>
                <a:ea typeface="Arial"/>
                <a:cs typeface="Arial"/>
              </a:defRPr>
            </a:lvl4pPr>
            <a:lvl5pPr>
              <a:defRPr sz="2700" b="1">
                <a:solidFill>
                  <a:srgbClr val="14284B"/>
                </a:solidFill>
                <a:latin typeface="Arial"/>
                <a:ea typeface="Arial"/>
                <a:cs typeface="Arial"/>
              </a:defRPr>
            </a:lvl5pPr>
            <a:lvl6pPr>
              <a:defRPr sz="2700" b="1">
                <a:solidFill>
                  <a:srgbClr val="14284B"/>
                </a:solidFill>
                <a:latin typeface="Arial"/>
                <a:ea typeface="Arial"/>
                <a:cs typeface="Arial"/>
              </a:defRPr>
            </a:lvl6pPr>
            <a:lvl7pPr>
              <a:defRPr sz="2700" b="1">
                <a:solidFill>
                  <a:srgbClr val="14284B"/>
                </a:solidFill>
                <a:latin typeface="Arial"/>
                <a:ea typeface="Arial"/>
                <a:cs typeface="Arial"/>
              </a:defRPr>
            </a:lvl7pPr>
            <a:lvl8pPr>
              <a:defRPr sz="2700" b="1">
                <a:solidFill>
                  <a:srgbClr val="14284B"/>
                </a:solidFill>
                <a:latin typeface="Arial"/>
                <a:ea typeface="Arial"/>
                <a:cs typeface="Arial"/>
              </a:defRPr>
            </a:lvl8pPr>
            <a:lvl9pPr>
              <a:defRPr sz="2700" b="1">
                <a:solidFill>
                  <a:srgbClr val="14284B"/>
                </a:solidFill>
                <a:latin typeface="Arial"/>
                <a:ea typeface="Arial"/>
                <a:cs typeface="Arial"/>
              </a:defRPr>
            </a:lvl9pPr>
          </a:lstStyle>
          <a:p>
            <a:pPr>
              <a:defRPr sz="2700" b="1">
                <a:solidFill>
                  <a:srgbClr val="14284B"/>
                </a:solidFill>
                <a:latin typeface="Arial"/>
                <a:ea typeface="Arial"/>
                <a:cs typeface="Arial"/>
              </a:defRPr>
            </a:pPr>
            <a:r>
              <a:rPr sz="2700" b="1">
                <a:solidFill>
                  <a:srgbClr val="14284B"/>
                </a:solidFill>
                <a:latin typeface="Arial"/>
                <a:ea typeface="Arial"/>
                <a:cs typeface="Arial"/>
              </a:rPr>
              <a:t>Digital Account Manager</a:t>
            </a:r>
          </a:p>
        </p:txBody>
      </p:sp>
      <p:sp>
        <p:nvSpPr>
          <p:cNvPr id="8" name="company">
            <a:extLst>
              <a:ext uri="{FF2B5EF4-FFF2-40B4-BE49-F238E27FC236}">
                <a16:creationId xmlns:a16="http://schemas.microsoft.com/office/drawing/2014/main" id="{9A2BAEAC-72EE-44BA-A59C-FC0337EDC267}"/>
              </a:ext>
            </a:extLst>
          </p:cNvPr>
          <p:cNvSpPr>
            <a:spLocks noGrp="1"/>
          </p:cNvSpPr>
          <p:nvPr/>
        </p:nvSpPr>
        <p:spPr>
          <a:xfrm>
            <a:off x="609600" y="2133600"/>
            <a:ext cx="6858000" cy="482600"/>
          </a:xfrm>
          <a:prstGeom prst="rect">
            <a:avLst/>
          </a:prstGeom>
          <a:noFill/>
          <a:ln w="0">
            <a:noFill/>
            <a:prstDash val="solid"/>
          </a:ln>
        </p:spPr>
        <p:txBody>
          <a:bodyPr/>
          <a:lstStyle>
            <a:defPPr>
              <a:defRPr sz="2500" b="0">
                <a:solidFill>
                  <a:srgbClr val="6B7280"/>
                </a:solidFill>
                <a:latin typeface="Arial"/>
                <a:ea typeface="Arial"/>
                <a:cs typeface="Arial"/>
              </a:defRPr>
            </a:defPPr>
            <a:lvl1pPr>
              <a:defRPr sz="2500" b="0">
                <a:solidFill>
                  <a:srgbClr val="6B7280"/>
                </a:solidFill>
                <a:latin typeface="Arial"/>
                <a:ea typeface="Arial"/>
                <a:cs typeface="Arial"/>
              </a:defRPr>
            </a:lvl1pPr>
            <a:lvl2pPr>
              <a:defRPr sz="2500" b="0">
                <a:solidFill>
                  <a:srgbClr val="6B7280"/>
                </a:solidFill>
                <a:latin typeface="Arial"/>
                <a:ea typeface="Arial"/>
                <a:cs typeface="Arial"/>
              </a:defRPr>
            </a:lvl2pPr>
            <a:lvl3pPr>
              <a:defRPr sz="2500" b="0">
                <a:solidFill>
                  <a:srgbClr val="6B7280"/>
                </a:solidFill>
                <a:latin typeface="Arial"/>
                <a:ea typeface="Arial"/>
                <a:cs typeface="Arial"/>
              </a:defRPr>
            </a:lvl3pPr>
            <a:lvl4pPr>
              <a:defRPr sz="2500" b="0">
                <a:solidFill>
                  <a:srgbClr val="6B7280"/>
                </a:solidFill>
                <a:latin typeface="Arial"/>
                <a:ea typeface="Arial"/>
                <a:cs typeface="Arial"/>
              </a:defRPr>
            </a:lvl4pPr>
            <a:lvl5pPr>
              <a:defRPr sz="2500" b="0">
                <a:solidFill>
                  <a:srgbClr val="6B7280"/>
                </a:solidFill>
                <a:latin typeface="Arial"/>
                <a:ea typeface="Arial"/>
                <a:cs typeface="Arial"/>
              </a:defRPr>
            </a:lvl5pPr>
            <a:lvl6pPr>
              <a:defRPr sz="2500" b="0">
                <a:solidFill>
                  <a:srgbClr val="6B7280"/>
                </a:solidFill>
                <a:latin typeface="Arial"/>
                <a:ea typeface="Arial"/>
                <a:cs typeface="Arial"/>
              </a:defRPr>
            </a:lvl6pPr>
            <a:lvl7pPr>
              <a:defRPr sz="2500" b="0">
                <a:solidFill>
                  <a:srgbClr val="6B7280"/>
                </a:solidFill>
                <a:latin typeface="Arial"/>
                <a:ea typeface="Arial"/>
                <a:cs typeface="Arial"/>
              </a:defRPr>
            </a:lvl7pPr>
            <a:lvl8pPr>
              <a:defRPr sz="2500" b="0">
                <a:solidFill>
                  <a:srgbClr val="6B7280"/>
                </a:solidFill>
                <a:latin typeface="Arial"/>
                <a:ea typeface="Arial"/>
                <a:cs typeface="Arial"/>
              </a:defRPr>
            </a:lvl8pPr>
            <a:lvl9pPr>
              <a:defRPr sz="2500" b="0">
                <a:solidFill>
                  <a:srgbClr val="6B7280"/>
                </a:solidFill>
                <a:latin typeface="Arial"/>
                <a:ea typeface="Arial"/>
                <a:cs typeface="Arial"/>
              </a:defRPr>
            </a:lvl9pPr>
          </a:lstStyle>
          <a:p>
            <a:pPr>
              <a:defRPr sz="2500" b="0">
                <a:solidFill>
                  <a:srgbClr val="6B7280"/>
                </a:solidFill>
                <a:latin typeface="Arial"/>
                <a:ea typeface="Arial"/>
                <a:cs typeface="Arial"/>
              </a:defRPr>
            </a:pPr>
            <a:r>
              <a:rPr sz="2500" b="0">
                <a:solidFill>
                  <a:srgbClr val="6B7280"/>
                </a:solidFill>
                <a:latin typeface="Arial"/>
                <a:ea typeface="Arial"/>
                <a:cs typeface="Arial"/>
              </a:rPr>
              <a:t>Travel Alliance Partnership</a:t>
            </a:r>
          </a:p>
        </p:txBody>
      </p:sp>
      <p:sp>
        <p:nvSpPr>
          <p:cNvPr id="9" name="focus">
            <a:extLst>
              <a:ext uri="{FF2B5EF4-FFF2-40B4-BE49-F238E27FC236}">
                <a16:creationId xmlns:a16="http://schemas.microsoft.com/office/drawing/2014/main" id="{18F72311-427A-40B8-B5B3-D00E96119CA0}"/>
              </a:ext>
            </a:extLst>
          </p:cNvPr>
          <p:cNvSpPr>
            <a:spLocks noGrp="1"/>
          </p:cNvSpPr>
          <p:nvPr/>
        </p:nvSpPr>
        <p:spPr>
          <a:xfrm>
            <a:off x="609600" y="3022600"/>
            <a:ext cx="6858000" cy="571500"/>
          </a:xfrm>
          <a:prstGeom prst="rect">
            <a:avLst/>
          </a:prstGeom>
          <a:noFill/>
          <a:ln w="0">
            <a:noFill/>
            <a:prstDash val="solid"/>
          </a:ln>
        </p:spPr>
        <p:txBody>
          <a:bodyPr/>
          <a:lstStyle>
            <a:defPPr>
              <a:defRPr sz="2400" b="0">
                <a:solidFill>
                  <a:srgbClr val="1F2933"/>
                </a:solidFill>
                <a:latin typeface="Arial"/>
                <a:ea typeface="Arial"/>
                <a:cs typeface="Arial"/>
              </a:defRPr>
            </a:defPPr>
            <a:lvl1pPr>
              <a:defRPr sz="2400" b="0">
                <a:solidFill>
                  <a:srgbClr val="1F2933"/>
                </a:solidFill>
                <a:latin typeface="Arial"/>
                <a:ea typeface="Arial"/>
                <a:cs typeface="Arial"/>
              </a:defRPr>
            </a:lvl1pPr>
            <a:lvl2pPr>
              <a:defRPr sz="2400" b="0">
                <a:solidFill>
                  <a:srgbClr val="1F2933"/>
                </a:solidFill>
                <a:latin typeface="Arial"/>
                <a:ea typeface="Arial"/>
                <a:cs typeface="Arial"/>
              </a:defRPr>
            </a:lvl2pPr>
            <a:lvl3pPr>
              <a:defRPr sz="2400" b="0">
                <a:solidFill>
                  <a:srgbClr val="1F2933"/>
                </a:solidFill>
                <a:latin typeface="Arial"/>
                <a:ea typeface="Arial"/>
                <a:cs typeface="Arial"/>
              </a:defRPr>
            </a:lvl3pPr>
            <a:lvl4pPr>
              <a:defRPr sz="2400" b="0">
                <a:solidFill>
                  <a:srgbClr val="1F2933"/>
                </a:solidFill>
                <a:latin typeface="Arial"/>
                <a:ea typeface="Arial"/>
                <a:cs typeface="Arial"/>
              </a:defRPr>
            </a:lvl4pPr>
            <a:lvl5pPr>
              <a:defRPr sz="2400" b="0">
                <a:solidFill>
                  <a:srgbClr val="1F2933"/>
                </a:solidFill>
                <a:latin typeface="Arial"/>
                <a:ea typeface="Arial"/>
                <a:cs typeface="Arial"/>
              </a:defRPr>
            </a:lvl5pPr>
            <a:lvl6pPr>
              <a:defRPr sz="2400" b="0">
                <a:solidFill>
                  <a:srgbClr val="1F2933"/>
                </a:solidFill>
                <a:latin typeface="Arial"/>
                <a:ea typeface="Arial"/>
                <a:cs typeface="Arial"/>
              </a:defRPr>
            </a:lvl6pPr>
            <a:lvl7pPr>
              <a:defRPr sz="2400" b="0">
                <a:solidFill>
                  <a:srgbClr val="1F2933"/>
                </a:solidFill>
                <a:latin typeface="Arial"/>
                <a:ea typeface="Arial"/>
                <a:cs typeface="Arial"/>
              </a:defRPr>
            </a:lvl7pPr>
            <a:lvl8pPr>
              <a:defRPr sz="2400" b="0">
                <a:solidFill>
                  <a:srgbClr val="1F2933"/>
                </a:solidFill>
                <a:latin typeface="Arial"/>
                <a:ea typeface="Arial"/>
                <a:cs typeface="Arial"/>
              </a:defRPr>
            </a:lvl8pPr>
            <a:lvl9pPr>
              <a:defRPr sz="2400" b="0">
                <a:solidFill>
                  <a:srgbClr val="1F2933"/>
                </a:solidFill>
                <a:latin typeface="Arial"/>
                <a:ea typeface="Arial"/>
                <a:cs typeface="Arial"/>
              </a:defRPr>
            </a:lvl9pPr>
          </a:lstStyle>
          <a:p>
            <a:pPr>
              <a:defRPr sz="2400" b="0">
                <a:solidFill>
                  <a:srgbClr val="1F2933"/>
                </a:solidFill>
                <a:latin typeface="Arial"/>
                <a:ea typeface="Arial"/>
                <a:cs typeface="Arial"/>
              </a:defRPr>
            </a:pPr>
            <a:r>
              <a:rPr sz="2400" b="0" dirty="0">
                <a:solidFill>
                  <a:srgbClr val="1F2933"/>
                </a:solidFill>
                <a:latin typeface="Arial"/>
                <a:ea typeface="Arial"/>
                <a:cs typeface="Arial"/>
              </a:rPr>
              <a:t>Tourism marketing and practical AI workflows</a:t>
            </a:r>
          </a:p>
        </p:txBody>
      </p:sp>
      <p:sp>
        <p:nvSpPr>
          <p:cNvPr id="10" name="question-label">
            <a:extLst>
              <a:ext uri="{FF2B5EF4-FFF2-40B4-BE49-F238E27FC236}">
                <a16:creationId xmlns:a16="http://schemas.microsoft.com/office/drawing/2014/main" id="{F312C6B1-420C-4018-8652-725D3756387C}"/>
              </a:ext>
            </a:extLst>
          </p:cNvPr>
          <p:cNvSpPr>
            <a:spLocks noGrp="1"/>
          </p:cNvSpPr>
          <p:nvPr/>
        </p:nvSpPr>
        <p:spPr>
          <a:xfrm>
            <a:off x="838200" y="4241800"/>
            <a:ext cx="6350000" cy="317500"/>
          </a:xfrm>
          <a:prstGeom prst="rect">
            <a:avLst/>
          </a:prstGeom>
          <a:noFill/>
          <a:ln w="0">
            <a:noFill/>
            <a:prstDash val="solid"/>
          </a:ln>
        </p:spPr>
        <p:txBody>
          <a:bodyPr/>
          <a:lstStyle>
            <a:defPPr>
              <a:defRPr sz="1500" b="1">
                <a:solidFill>
                  <a:srgbClr val="F2A51A"/>
                </a:solidFill>
                <a:latin typeface="Arial"/>
                <a:ea typeface="Arial"/>
                <a:cs typeface="Arial"/>
              </a:defRPr>
            </a:defPPr>
            <a:lvl1pPr>
              <a:defRPr sz="1500" b="1">
                <a:solidFill>
                  <a:srgbClr val="F2A51A"/>
                </a:solidFill>
                <a:latin typeface="Arial"/>
                <a:ea typeface="Arial"/>
                <a:cs typeface="Arial"/>
              </a:defRPr>
            </a:lvl1pPr>
            <a:lvl2pPr>
              <a:defRPr sz="1500" b="1">
                <a:solidFill>
                  <a:srgbClr val="F2A51A"/>
                </a:solidFill>
                <a:latin typeface="Arial"/>
                <a:ea typeface="Arial"/>
                <a:cs typeface="Arial"/>
              </a:defRPr>
            </a:lvl2pPr>
            <a:lvl3pPr>
              <a:defRPr sz="1500" b="1">
                <a:solidFill>
                  <a:srgbClr val="F2A51A"/>
                </a:solidFill>
                <a:latin typeface="Arial"/>
                <a:ea typeface="Arial"/>
                <a:cs typeface="Arial"/>
              </a:defRPr>
            </a:lvl3pPr>
            <a:lvl4pPr>
              <a:defRPr sz="1500" b="1">
                <a:solidFill>
                  <a:srgbClr val="F2A51A"/>
                </a:solidFill>
                <a:latin typeface="Arial"/>
                <a:ea typeface="Arial"/>
                <a:cs typeface="Arial"/>
              </a:defRPr>
            </a:lvl4pPr>
            <a:lvl5pPr>
              <a:defRPr sz="1500" b="1">
                <a:solidFill>
                  <a:srgbClr val="F2A51A"/>
                </a:solidFill>
                <a:latin typeface="Arial"/>
                <a:ea typeface="Arial"/>
                <a:cs typeface="Arial"/>
              </a:defRPr>
            </a:lvl5pPr>
            <a:lvl6pPr>
              <a:defRPr sz="1500" b="1">
                <a:solidFill>
                  <a:srgbClr val="F2A51A"/>
                </a:solidFill>
                <a:latin typeface="Arial"/>
                <a:ea typeface="Arial"/>
                <a:cs typeface="Arial"/>
              </a:defRPr>
            </a:lvl6pPr>
            <a:lvl7pPr>
              <a:defRPr sz="1500" b="1">
                <a:solidFill>
                  <a:srgbClr val="F2A51A"/>
                </a:solidFill>
                <a:latin typeface="Arial"/>
                <a:ea typeface="Arial"/>
                <a:cs typeface="Arial"/>
              </a:defRPr>
            </a:lvl7pPr>
            <a:lvl8pPr>
              <a:defRPr sz="1500" b="1">
                <a:solidFill>
                  <a:srgbClr val="F2A51A"/>
                </a:solidFill>
                <a:latin typeface="Arial"/>
                <a:ea typeface="Arial"/>
                <a:cs typeface="Arial"/>
              </a:defRPr>
            </a:lvl8pPr>
            <a:lvl9pPr>
              <a:defRPr sz="1500" b="1">
                <a:solidFill>
                  <a:srgbClr val="F2A51A"/>
                </a:solidFill>
                <a:latin typeface="Arial"/>
                <a:ea typeface="Arial"/>
                <a:cs typeface="Arial"/>
              </a:defRPr>
            </a:lvl9pPr>
          </a:lstStyle>
          <a:p>
            <a:pPr>
              <a:defRPr sz="1500" b="1">
                <a:solidFill>
                  <a:srgbClr val="F2A51A"/>
                </a:solidFill>
                <a:latin typeface="Arial"/>
                <a:ea typeface="Arial"/>
                <a:cs typeface="Arial"/>
              </a:defRPr>
            </a:pPr>
            <a:r>
              <a:rPr sz="1500" b="1">
                <a:solidFill>
                  <a:srgbClr val="F2A51A"/>
                </a:solidFill>
                <a:latin typeface="Arial"/>
                <a:ea typeface="Arial"/>
                <a:cs typeface="Arial"/>
              </a:rPr>
              <a:t>IN THE CHAT</a:t>
            </a:r>
          </a:p>
        </p:txBody>
      </p:sp>
      <p:sp>
        <p:nvSpPr>
          <p:cNvPr id="11" name="question">
            <a:extLst>
              <a:ext uri="{FF2B5EF4-FFF2-40B4-BE49-F238E27FC236}">
                <a16:creationId xmlns:a16="http://schemas.microsoft.com/office/drawing/2014/main" id="{5BD3C1B8-8400-47AA-98FE-D734E3B4F180}"/>
              </a:ext>
            </a:extLst>
          </p:cNvPr>
          <p:cNvSpPr>
            <a:spLocks noGrp="1"/>
          </p:cNvSpPr>
          <p:nvPr/>
        </p:nvSpPr>
        <p:spPr>
          <a:xfrm>
            <a:off x="838200" y="4597400"/>
            <a:ext cx="6350000" cy="1143000"/>
          </a:xfrm>
          <a:prstGeom prst="rect">
            <a:avLst/>
          </a:prstGeom>
          <a:noFill/>
          <a:ln w="0">
            <a:noFill/>
            <a:prstDash val="solid"/>
          </a:ln>
        </p:spPr>
        <p:txBody>
          <a:bodyPr/>
          <a:lstStyle>
            <a:defPPr>
              <a:defRPr sz="3000" b="1">
                <a:solidFill>
                  <a:srgbClr val="14284B"/>
                </a:solidFill>
                <a:latin typeface="Arial"/>
                <a:ea typeface="Arial"/>
                <a:cs typeface="Arial"/>
              </a:defRPr>
            </a:defPPr>
            <a:lvl1pPr>
              <a:defRPr sz="3000" b="1">
                <a:solidFill>
                  <a:srgbClr val="14284B"/>
                </a:solidFill>
                <a:latin typeface="Arial"/>
                <a:ea typeface="Arial"/>
                <a:cs typeface="Arial"/>
              </a:defRPr>
            </a:lvl1pPr>
            <a:lvl2pPr>
              <a:defRPr sz="3000" b="1">
                <a:solidFill>
                  <a:srgbClr val="14284B"/>
                </a:solidFill>
                <a:latin typeface="Arial"/>
                <a:ea typeface="Arial"/>
                <a:cs typeface="Arial"/>
              </a:defRPr>
            </a:lvl2pPr>
            <a:lvl3pPr>
              <a:defRPr sz="3000" b="1">
                <a:solidFill>
                  <a:srgbClr val="14284B"/>
                </a:solidFill>
                <a:latin typeface="Arial"/>
                <a:ea typeface="Arial"/>
                <a:cs typeface="Arial"/>
              </a:defRPr>
            </a:lvl3pPr>
            <a:lvl4pPr>
              <a:defRPr sz="3000" b="1">
                <a:solidFill>
                  <a:srgbClr val="14284B"/>
                </a:solidFill>
                <a:latin typeface="Arial"/>
                <a:ea typeface="Arial"/>
                <a:cs typeface="Arial"/>
              </a:defRPr>
            </a:lvl4pPr>
            <a:lvl5pPr>
              <a:defRPr sz="3000" b="1">
                <a:solidFill>
                  <a:srgbClr val="14284B"/>
                </a:solidFill>
                <a:latin typeface="Arial"/>
                <a:ea typeface="Arial"/>
                <a:cs typeface="Arial"/>
              </a:defRPr>
            </a:lvl5pPr>
            <a:lvl6pPr>
              <a:defRPr sz="3000" b="1">
                <a:solidFill>
                  <a:srgbClr val="14284B"/>
                </a:solidFill>
                <a:latin typeface="Arial"/>
                <a:ea typeface="Arial"/>
                <a:cs typeface="Arial"/>
              </a:defRPr>
            </a:lvl6pPr>
            <a:lvl7pPr>
              <a:defRPr sz="3000" b="1">
                <a:solidFill>
                  <a:srgbClr val="14284B"/>
                </a:solidFill>
                <a:latin typeface="Arial"/>
                <a:ea typeface="Arial"/>
                <a:cs typeface="Arial"/>
              </a:defRPr>
            </a:lvl7pPr>
            <a:lvl8pPr>
              <a:defRPr sz="3000" b="1">
                <a:solidFill>
                  <a:srgbClr val="14284B"/>
                </a:solidFill>
                <a:latin typeface="Arial"/>
                <a:ea typeface="Arial"/>
                <a:cs typeface="Arial"/>
              </a:defRPr>
            </a:lvl8pPr>
            <a:lvl9pPr>
              <a:defRPr sz="3000" b="1">
                <a:solidFill>
                  <a:srgbClr val="14284B"/>
                </a:solidFill>
                <a:latin typeface="Arial"/>
                <a:ea typeface="Arial"/>
                <a:cs typeface="Arial"/>
              </a:defRPr>
            </a:lvl9pPr>
          </a:lstStyle>
          <a:p>
            <a:pPr>
              <a:defRPr sz="3000" b="1">
                <a:solidFill>
                  <a:srgbClr val="14284B"/>
                </a:solidFill>
                <a:latin typeface="Arial"/>
                <a:ea typeface="Arial"/>
                <a:cs typeface="Arial"/>
              </a:defRPr>
            </a:pPr>
            <a:r>
              <a:rPr sz="3000" b="1" dirty="0">
                <a:solidFill>
                  <a:srgbClr val="14284B"/>
                </a:solidFill>
                <a:latin typeface="Arial"/>
                <a:ea typeface="Arial"/>
                <a:cs typeface="Arial"/>
              </a:rPr>
              <a:t>What task do you keep giving AI</a:t>
            </a:r>
          </a:p>
          <a:p>
            <a:pPr>
              <a:defRPr sz="3000" b="1">
                <a:solidFill>
                  <a:srgbClr val="14284B"/>
                </a:solidFill>
                <a:latin typeface="Arial"/>
                <a:ea typeface="Arial"/>
                <a:cs typeface="Arial"/>
              </a:defRPr>
            </a:pPr>
            <a:r>
              <a:rPr sz="3000" b="1" dirty="0">
                <a:solidFill>
                  <a:srgbClr val="14284B"/>
                </a:solidFill>
                <a:latin typeface="Arial"/>
                <a:ea typeface="Arial"/>
                <a:cs typeface="Arial"/>
              </a:rPr>
              <a:t>the same instructions for?</a:t>
            </a:r>
          </a:p>
        </p:txBody>
      </p:sp>
      <p:pic>
        <p:nvPicPr>
          <p:cNvPr id="13" name="Picture 12">
            <a:extLst>
              <a:ext uri="{FF2B5EF4-FFF2-40B4-BE49-F238E27FC236}">
                <a16:creationId xmlns:a16="http://schemas.microsoft.com/office/drawing/2014/main" id="{EA4140F1-713D-8C9C-1EAF-A4B70D49A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0" y="4318000"/>
            <a:ext cx="1524000" cy="1524000"/>
          </a:xfrm>
          <a:prstGeom prst="rect">
            <a:avLst/>
          </a:prstGeom>
        </p:spPr>
      </p:pic>
      <p:pic>
        <p:nvPicPr>
          <p:cNvPr id="15" name="Picture 14">
            <a:extLst>
              <a:ext uri="{FF2B5EF4-FFF2-40B4-BE49-F238E27FC236}">
                <a16:creationId xmlns:a16="http://schemas.microsoft.com/office/drawing/2014/main" id="{EB2B39FB-CF49-749E-BB54-8E6E34AD4A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5500" y="1168400"/>
            <a:ext cx="2921000" cy="2921000"/>
          </a:xfrm>
          <a:prstGeom prst="ellipse">
            <a:avLst/>
          </a:prstGeom>
          <a:ln w="57150">
            <a:solidFill>
              <a:srgbClr val="F2A51A"/>
            </a:solidFill>
          </a:ln>
        </p:spPr>
      </p:pic>
    </p:spTree>
    <p:extLst>
      <p:ext uri="{BB962C8B-B14F-4D97-AF65-F5344CB8AC3E}">
        <p14:creationId xmlns:p14="http://schemas.microsoft.com/office/powerpoint/2010/main" val="991971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829D78-E76A-4541-B46A-8B1F88B4DEF2}"/>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87D74874-4EF8-4772-BF17-112BAAA479C4}"/>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Today’s </a:t>
            </a:r>
            <a:r>
              <a:rPr lang="en-US" sz="3200" b="1" dirty="0">
                <a:solidFill>
                  <a:srgbClr val="14284B"/>
                </a:solidFill>
                <a:latin typeface="Arial"/>
                <a:ea typeface="Arial"/>
                <a:cs typeface="Arial"/>
              </a:rPr>
              <a:t>S</a:t>
            </a:r>
            <a:r>
              <a:rPr sz="3200" b="1" dirty="0">
                <a:solidFill>
                  <a:srgbClr val="14284B"/>
                </a:solidFill>
                <a:latin typeface="Arial"/>
                <a:ea typeface="Arial"/>
                <a:cs typeface="Arial"/>
              </a:rPr>
              <a:t>ession</a:t>
            </a:r>
          </a:p>
        </p:txBody>
      </p:sp>
      <p:sp>
        <p:nvSpPr>
          <p:cNvPr id="4" name="footer-brand">
            <a:extLst>
              <a:ext uri="{FF2B5EF4-FFF2-40B4-BE49-F238E27FC236}">
                <a16:creationId xmlns:a16="http://schemas.microsoft.com/office/drawing/2014/main" id="{29136039-373A-4BB9-8265-DE8CB5F1A7DD}"/>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145EADE5-6CA0-47CF-841C-E5D0F13502DF}"/>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CBF157CC-CD4F-4DBF-B6D4-62041461C6A2}"/>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3</a:t>
            </a:r>
          </a:p>
        </p:txBody>
      </p:sp>
      <p:sp>
        <p:nvSpPr>
          <p:cNvPr id="7" name="num01">
            <a:extLst>
              <a:ext uri="{FF2B5EF4-FFF2-40B4-BE49-F238E27FC236}">
                <a16:creationId xmlns:a16="http://schemas.microsoft.com/office/drawing/2014/main" id="{057E4136-BC3F-44EC-AE5D-79B7BA11346D}"/>
              </a:ext>
            </a:extLst>
          </p:cNvPr>
          <p:cNvSpPr>
            <a:spLocks noGrp="1"/>
          </p:cNvSpPr>
          <p:nvPr/>
        </p:nvSpPr>
        <p:spPr>
          <a:xfrm>
            <a:off x="609600" y="1651000"/>
            <a:ext cx="825500" cy="508000"/>
          </a:xfrm>
          <a:prstGeom prst="rect">
            <a:avLst/>
          </a:prstGeom>
          <a:noFill/>
          <a:ln w="0">
            <a:noFill/>
            <a:prstDash val="solid"/>
          </a:ln>
        </p:spPr>
        <p:txBody>
          <a:bodyPr/>
          <a:lstStyle>
            <a:defPPr>
              <a:defRPr sz="3200" b="1">
                <a:solidFill>
                  <a:srgbClr val="F2A51A"/>
                </a:solidFill>
                <a:latin typeface="Arial"/>
                <a:ea typeface="Arial"/>
                <a:cs typeface="Arial"/>
              </a:defRPr>
            </a:defPPr>
            <a:lvl1pPr>
              <a:defRPr sz="3200" b="1">
                <a:solidFill>
                  <a:srgbClr val="F2A51A"/>
                </a:solidFill>
                <a:latin typeface="Arial"/>
                <a:ea typeface="Arial"/>
                <a:cs typeface="Arial"/>
              </a:defRPr>
            </a:lvl1pPr>
            <a:lvl2pPr>
              <a:defRPr sz="3200" b="1">
                <a:solidFill>
                  <a:srgbClr val="F2A51A"/>
                </a:solidFill>
                <a:latin typeface="Arial"/>
                <a:ea typeface="Arial"/>
                <a:cs typeface="Arial"/>
              </a:defRPr>
            </a:lvl2pPr>
            <a:lvl3pPr>
              <a:defRPr sz="3200" b="1">
                <a:solidFill>
                  <a:srgbClr val="F2A51A"/>
                </a:solidFill>
                <a:latin typeface="Arial"/>
                <a:ea typeface="Arial"/>
                <a:cs typeface="Arial"/>
              </a:defRPr>
            </a:lvl3pPr>
            <a:lvl4pPr>
              <a:defRPr sz="3200" b="1">
                <a:solidFill>
                  <a:srgbClr val="F2A51A"/>
                </a:solidFill>
                <a:latin typeface="Arial"/>
                <a:ea typeface="Arial"/>
                <a:cs typeface="Arial"/>
              </a:defRPr>
            </a:lvl4pPr>
            <a:lvl5pPr>
              <a:defRPr sz="3200" b="1">
                <a:solidFill>
                  <a:srgbClr val="F2A51A"/>
                </a:solidFill>
                <a:latin typeface="Arial"/>
                <a:ea typeface="Arial"/>
                <a:cs typeface="Arial"/>
              </a:defRPr>
            </a:lvl5pPr>
            <a:lvl6pPr>
              <a:defRPr sz="3200" b="1">
                <a:solidFill>
                  <a:srgbClr val="F2A51A"/>
                </a:solidFill>
                <a:latin typeface="Arial"/>
                <a:ea typeface="Arial"/>
                <a:cs typeface="Arial"/>
              </a:defRPr>
            </a:lvl6pPr>
            <a:lvl7pPr>
              <a:defRPr sz="3200" b="1">
                <a:solidFill>
                  <a:srgbClr val="F2A51A"/>
                </a:solidFill>
                <a:latin typeface="Arial"/>
                <a:ea typeface="Arial"/>
                <a:cs typeface="Arial"/>
              </a:defRPr>
            </a:lvl7pPr>
            <a:lvl8pPr>
              <a:defRPr sz="3200" b="1">
                <a:solidFill>
                  <a:srgbClr val="F2A51A"/>
                </a:solidFill>
                <a:latin typeface="Arial"/>
                <a:ea typeface="Arial"/>
                <a:cs typeface="Arial"/>
              </a:defRPr>
            </a:lvl8pPr>
            <a:lvl9pPr>
              <a:defRPr sz="3200" b="1">
                <a:solidFill>
                  <a:srgbClr val="F2A51A"/>
                </a:solidFill>
                <a:latin typeface="Arial"/>
                <a:ea typeface="Arial"/>
                <a:cs typeface="Arial"/>
              </a:defRPr>
            </a:lvl9pPr>
          </a:lstStyle>
          <a:p>
            <a:pPr>
              <a:defRPr sz="3200" b="1">
                <a:solidFill>
                  <a:srgbClr val="F2A51A"/>
                </a:solidFill>
                <a:latin typeface="Arial"/>
                <a:ea typeface="Arial"/>
                <a:cs typeface="Arial"/>
              </a:defRPr>
            </a:pPr>
            <a:r>
              <a:rPr sz="3200" b="1">
                <a:solidFill>
                  <a:srgbClr val="F2A51A"/>
                </a:solidFill>
                <a:latin typeface="Arial"/>
                <a:ea typeface="Arial"/>
                <a:cs typeface="Arial"/>
              </a:rPr>
              <a:t>01</a:t>
            </a:r>
          </a:p>
        </p:txBody>
      </p:sp>
      <p:sp>
        <p:nvSpPr>
          <p:cNvPr id="8" name="rowhead01">
            <a:extLst>
              <a:ext uri="{FF2B5EF4-FFF2-40B4-BE49-F238E27FC236}">
                <a16:creationId xmlns:a16="http://schemas.microsoft.com/office/drawing/2014/main" id="{5D04550C-F20C-469D-B8FB-575223440D7D}"/>
              </a:ext>
            </a:extLst>
          </p:cNvPr>
          <p:cNvSpPr>
            <a:spLocks noGrp="1"/>
          </p:cNvSpPr>
          <p:nvPr/>
        </p:nvSpPr>
        <p:spPr>
          <a:xfrm>
            <a:off x="1651000" y="1651000"/>
            <a:ext cx="91440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Clearer prompts</a:t>
            </a:r>
          </a:p>
        </p:txBody>
      </p:sp>
      <p:sp>
        <p:nvSpPr>
          <p:cNvPr id="9" name="rowbody01">
            <a:extLst>
              <a:ext uri="{FF2B5EF4-FFF2-40B4-BE49-F238E27FC236}">
                <a16:creationId xmlns:a16="http://schemas.microsoft.com/office/drawing/2014/main" id="{A14BB465-C3AF-4BA2-8C90-15EEE19DA361}"/>
              </a:ext>
            </a:extLst>
          </p:cNvPr>
          <p:cNvSpPr>
            <a:spLocks noGrp="1"/>
          </p:cNvSpPr>
          <p:nvPr/>
        </p:nvSpPr>
        <p:spPr>
          <a:xfrm>
            <a:off x="1651000" y="2120900"/>
            <a:ext cx="9144000" cy="533400"/>
          </a:xfrm>
          <a:prstGeom prst="rect">
            <a:avLst/>
          </a:prstGeom>
          <a:noFill/>
          <a:ln w="0">
            <a:noFill/>
            <a:prstDash val="solid"/>
          </a:ln>
        </p:spPr>
        <p:txBody>
          <a:bodyPr/>
          <a:lstStyle>
            <a:defPPr>
              <a:defRPr sz="1800" b="0">
                <a:solidFill>
                  <a:srgbClr val="6B7280"/>
                </a:solidFill>
                <a:latin typeface="Arial"/>
                <a:ea typeface="Arial"/>
                <a:cs typeface="Arial"/>
              </a:defRPr>
            </a:defPPr>
            <a:lvl1pPr>
              <a:defRPr sz="1800" b="0">
                <a:solidFill>
                  <a:srgbClr val="6B7280"/>
                </a:solidFill>
                <a:latin typeface="Arial"/>
                <a:ea typeface="Arial"/>
                <a:cs typeface="Arial"/>
              </a:defRPr>
            </a:lvl1pPr>
            <a:lvl2pPr>
              <a:defRPr sz="1800" b="0">
                <a:solidFill>
                  <a:srgbClr val="6B7280"/>
                </a:solidFill>
                <a:latin typeface="Arial"/>
                <a:ea typeface="Arial"/>
                <a:cs typeface="Arial"/>
              </a:defRPr>
            </a:lvl2pPr>
            <a:lvl3pPr>
              <a:defRPr sz="1800" b="0">
                <a:solidFill>
                  <a:srgbClr val="6B7280"/>
                </a:solidFill>
                <a:latin typeface="Arial"/>
                <a:ea typeface="Arial"/>
                <a:cs typeface="Arial"/>
              </a:defRPr>
            </a:lvl3pPr>
            <a:lvl4pPr>
              <a:defRPr sz="1800" b="0">
                <a:solidFill>
                  <a:srgbClr val="6B7280"/>
                </a:solidFill>
                <a:latin typeface="Arial"/>
                <a:ea typeface="Arial"/>
                <a:cs typeface="Arial"/>
              </a:defRPr>
            </a:lvl4pPr>
            <a:lvl5pPr>
              <a:defRPr sz="1800" b="0">
                <a:solidFill>
                  <a:srgbClr val="6B7280"/>
                </a:solidFill>
                <a:latin typeface="Arial"/>
                <a:ea typeface="Arial"/>
                <a:cs typeface="Arial"/>
              </a:defRPr>
            </a:lvl5pPr>
            <a:lvl6pPr>
              <a:defRPr sz="1800" b="0">
                <a:solidFill>
                  <a:srgbClr val="6B7280"/>
                </a:solidFill>
                <a:latin typeface="Arial"/>
                <a:ea typeface="Arial"/>
                <a:cs typeface="Arial"/>
              </a:defRPr>
            </a:lvl6pPr>
            <a:lvl7pPr>
              <a:defRPr sz="1800" b="0">
                <a:solidFill>
                  <a:srgbClr val="6B7280"/>
                </a:solidFill>
                <a:latin typeface="Arial"/>
                <a:ea typeface="Arial"/>
                <a:cs typeface="Arial"/>
              </a:defRPr>
            </a:lvl7pPr>
            <a:lvl8pPr>
              <a:defRPr sz="1800" b="0">
                <a:solidFill>
                  <a:srgbClr val="6B7280"/>
                </a:solidFill>
                <a:latin typeface="Arial"/>
                <a:ea typeface="Arial"/>
                <a:cs typeface="Arial"/>
              </a:defRPr>
            </a:lvl8pPr>
            <a:lvl9pPr>
              <a:defRPr sz="1800" b="0">
                <a:solidFill>
                  <a:srgbClr val="6B7280"/>
                </a:solidFill>
                <a:latin typeface="Arial"/>
                <a:ea typeface="Arial"/>
                <a:cs typeface="Arial"/>
              </a:defRPr>
            </a:lvl9pPr>
          </a:lstStyle>
          <a:p>
            <a:pPr>
              <a:defRPr sz="1800" b="0">
                <a:solidFill>
                  <a:srgbClr val="6B7280"/>
                </a:solidFill>
                <a:latin typeface="Arial"/>
                <a:ea typeface="Arial"/>
                <a:cs typeface="Arial"/>
              </a:defRPr>
            </a:pPr>
            <a:r>
              <a:rPr sz="1800" b="0">
                <a:solidFill>
                  <a:srgbClr val="6B7280"/>
                </a:solidFill>
                <a:latin typeface="Arial"/>
                <a:ea typeface="Arial"/>
                <a:cs typeface="Arial"/>
              </a:rPr>
              <a:t>Your six-part framework</a:t>
            </a:r>
          </a:p>
        </p:txBody>
      </p:sp>
      <p:sp>
        <p:nvSpPr>
          <p:cNvPr id="10" name="num02">
            <a:extLst>
              <a:ext uri="{FF2B5EF4-FFF2-40B4-BE49-F238E27FC236}">
                <a16:creationId xmlns:a16="http://schemas.microsoft.com/office/drawing/2014/main" id="{8079C071-2E54-4C73-AF3F-EF8D043F99E2}"/>
              </a:ext>
            </a:extLst>
          </p:cNvPr>
          <p:cNvSpPr>
            <a:spLocks noGrp="1"/>
          </p:cNvSpPr>
          <p:nvPr/>
        </p:nvSpPr>
        <p:spPr>
          <a:xfrm>
            <a:off x="609600" y="2705100"/>
            <a:ext cx="825500" cy="508000"/>
          </a:xfrm>
          <a:prstGeom prst="rect">
            <a:avLst/>
          </a:prstGeom>
          <a:noFill/>
          <a:ln w="0">
            <a:noFill/>
            <a:prstDash val="solid"/>
          </a:ln>
        </p:spPr>
        <p:txBody>
          <a:bodyPr/>
          <a:lstStyle>
            <a:defPPr>
              <a:defRPr sz="3200" b="1">
                <a:solidFill>
                  <a:srgbClr val="F2A51A"/>
                </a:solidFill>
                <a:latin typeface="Arial"/>
                <a:ea typeface="Arial"/>
                <a:cs typeface="Arial"/>
              </a:defRPr>
            </a:defPPr>
            <a:lvl1pPr>
              <a:defRPr sz="3200" b="1">
                <a:solidFill>
                  <a:srgbClr val="F2A51A"/>
                </a:solidFill>
                <a:latin typeface="Arial"/>
                <a:ea typeface="Arial"/>
                <a:cs typeface="Arial"/>
              </a:defRPr>
            </a:lvl1pPr>
            <a:lvl2pPr>
              <a:defRPr sz="3200" b="1">
                <a:solidFill>
                  <a:srgbClr val="F2A51A"/>
                </a:solidFill>
                <a:latin typeface="Arial"/>
                <a:ea typeface="Arial"/>
                <a:cs typeface="Arial"/>
              </a:defRPr>
            </a:lvl2pPr>
            <a:lvl3pPr>
              <a:defRPr sz="3200" b="1">
                <a:solidFill>
                  <a:srgbClr val="F2A51A"/>
                </a:solidFill>
                <a:latin typeface="Arial"/>
                <a:ea typeface="Arial"/>
                <a:cs typeface="Arial"/>
              </a:defRPr>
            </a:lvl3pPr>
            <a:lvl4pPr>
              <a:defRPr sz="3200" b="1">
                <a:solidFill>
                  <a:srgbClr val="F2A51A"/>
                </a:solidFill>
                <a:latin typeface="Arial"/>
                <a:ea typeface="Arial"/>
                <a:cs typeface="Arial"/>
              </a:defRPr>
            </a:lvl4pPr>
            <a:lvl5pPr>
              <a:defRPr sz="3200" b="1">
                <a:solidFill>
                  <a:srgbClr val="F2A51A"/>
                </a:solidFill>
                <a:latin typeface="Arial"/>
                <a:ea typeface="Arial"/>
                <a:cs typeface="Arial"/>
              </a:defRPr>
            </a:lvl5pPr>
            <a:lvl6pPr>
              <a:defRPr sz="3200" b="1">
                <a:solidFill>
                  <a:srgbClr val="F2A51A"/>
                </a:solidFill>
                <a:latin typeface="Arial"/>
                <a:ea typeface="Arial"/>
                <a:cs typeface="Arial"/>
              </a:defRPr>
            </a:lvl6pPr>
            <a:lvl7pPr>
              <a:defRPr sz="3200" b="1">
                <a:solidFill>
                  <a:srgbClr val="F2A51A"/>
                </a:solidFill>
                <a:latin typeface="Arial"/>
                <a:ea typeface="Arial"/>
                <a:cs typeface="Arial"/>
              </a:defRPr>
            </a:lvl7pPr>
            <a:lvl8pPr>
              <a:defRPr sz="3200" b="1">
                <a:solidFill>
                  <a:srgbClr val="F2A51A"/>
                </a:solidFill>
                <a:latin typeface="Arial"/>
                <a:ea typeface="Arial"/>
                <a:cs typeface="Arial"/>
              </a:defRPr>
            </a:lvl8pPr>
            <a:lvl9pPr>
              <a:defRPr sz="3200" b="1">
                <a:solidFill>
                  <a:srgbClr val="F2A51A"/>
                </a:solidFill>
                <a:latin typeface="Arial"/>
                <a:ea typeface="Arial"/>
                <a:cs typeface="Arial"/>
              </a:defRPr>
            </a:lvl9pPr>
          </a:lstStyle>
          <a:p>
            <a:pPr>
              <a:defRPr sz="3200" b="1">
                <a:solidFill>
                  <a:srgbClr val="F2A51A"/>
                </a:solidFill>
                <a:latin typeface="Arial"/>
                <a:ea typeface="Arial"/>
                <a:cs typeface="Arial"/>
              </a:defRPr>
            </a:pPr>
            <a:r>
              <a:rPr sz="3200" b="1">
                <a:solidFill>
                  <a:srgbClr val="F2A51A"/>
                </a:solidFill>
                <a:latin typeface="Arial"/>
                <a:ea typeface="Arial"/>
                <a:cs typeface="Arial"/>
              </a:rPr>
              <a:t>02</a:t>
            </a:r>
          </a:p>
        </p:txBody>
      </p:sp>
      <p:sp>
        <p:nvSpPr>
          <p:cNvPr id="11" name="rowhead02">
            <a:extLst>
              <a:ext uri="{FF2B5EF4-FFF2-40B4-BE49-F238E27FC236}">
                <a16:creationId xmlns:a16="http://schemas.microsoft.com/office/drawing/2014/main" id="{D7AE51A0-0B4C-40AC-ABAA-4A4B45F47FD9}"/>
              </a:ext>
            </a:extLst>
          </p:cNvPr>
          <p:cNvSpPr>
            <a:spLocks noGrp="1"/>
          </p:cNvSpPr>
          <p:nvPr/>
        </p:nvSpPr>
        <p:spPr>
          <a:xfrm>
            <a:off x="1651000" y="2705100"/>
            <a:ext cx="91440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Useful background</a:t>
            </a:r>
          </a:p>
        </p:txBody>
      </p:sp>
      <p:sp>
        <p:nvSpPr>
          <p:cNvPr id="12" name="rowbody02">
            <a:extLst>
              <a:ext uri="{FF2B5EF4-FFF2-40B4-BE49-F238E27FC236}">
                <a16:creationId xmlns:a16="http://schemas.microsoft.com/office/drawing/2014/main" id="{11539811-7FE4-404F-9662-A401CA1D5222}"/>
              </a:ext>
            </a:extLst>
          </p:cNvPr>
          <p:cNvSpPr>
            <a:spLocks noGrp="1"/>
          </p:cNvSpPr>
          <p:nvPr/>
        </p:nvSpPr>
        <p:spPr>
          <a:xfrm>
            <a:off x="1651000" y="3175000"/>
            <a:ext cx="9144000" cy="533400"/>
          </a:xfrm>
          <a:prstGeom prst="rect">
            <a:avLst/>
          </a:prstGeom>
          <a:noFill/>
          <a:ln w="0">
            <a:noFill/>
            <a:prstDash val="solid"/>
          </a:ln>
        </p:spPr>
        <p:txBody>
          <a:bodyPr/>
          <a:lstStyle>
            <a:defPPr>
              <a:defRPr sz="1800" b="0">
                <a:solidFill>
                  <a:srgbClr val="6B7280"/>
                </a:solidFill>
                <a:latin typeface="Arial"/>
                <a:ea typeface="Arial"/>
                <a:cs typeface="Arial"/>
              </a:defRPr>
            </a:defPPr>
            <a:lvl1pPr>
              <a:defRPr sz="1800" b="0">
                <a:solidFill>
                  <a:srgbClr val="6B7280"/>
                </a:solidFill>
                <a:latin typeface="Arial"/>
                <a:ea typeface="Arial"/>
                <a:cs typeface="Arial"/>
              </a:defRPr>
            </a:lvl1pPr>
            <a:lvl2pPr>
              <a:defRPr sz="1800" b="0">
                <a:solidFill>
                  <a:srgbClr val="6B7280"/>
                </a:solidFill>
                <a:latin typeface="Arial"/>
                <a:ea typeface="Arial"/>
                <a:cs typeface="Arial"/>
              </a:defRPr>
            </a:lvl2pPr>
            <a:lvl3pPr>
              <a:defRPr sz="1800" b="0">
                <a:solidFill>
                  <a:srgbClr val="6B7280"/>
                </a:solidFill>
                <a:latin typeface="Arial"/>
                <a:ea typeface="Arial"/>
                <a:cs typeface="Arial"/>
              </a:defRPr>
            </a:lvl3pPr>
            <a:lvl4pPr>
              <a:defRPr sz="1800" b="0">
                <a:solidFill>
                  <a:srgbClr val="6B7280"/>
                </a:solidFill>
                <a:latin typeface="Arial"/>
                <a:ea typeface="Arial"/>
                <a:cs typeface="Arial"/>
              </a:defRPr>
            </a:lvl4pPr>
            <a:lvl5pPr>
              <a:defRPr sz="1800" b="0">
                <a:solidFill>
                  <a:srgbClr val="6B7280"/>
                </a:solidFill>
                <a:latin typeface="Arial"/>
                <a:ea typeface="Arial"/>
                <a:cs typeface="Arial"/>
              </a:defRPr>
            </a:lvl5pPr>
            <a:lvl6pPr>
              <a:defRPr sz="1800" b="0">
                <a:solidFill>
                  <a:srgbClr val="6B7280"/>
                </a:solidFill>
                <a:latin typeface="Arial"/>
                <a:ea typeface="Arial"/>
                <a:cs typeface="Arial"/>
              </a:defRPr>
            </a:lvl6pPr>
            <a:lvl7pPr>
              <a:defRPr sz="1800" b="0">
                <a:solidFill>
                  <a:srgbClr val="6B7280"/>
                </a:solidFill>
                <a:latin typeface="Arial"/>
                <a:ea typeface="Arial"/>
                <a:cs typeface="Arial"/>
              </a:defRPr>
            </a:lvl7pPr>
            <a:lvl8pPr>
              <a:defRPr sz="1800" b="0">
                <a:solidFill>
                  <a:srgbClr val="6B7280"/>
                </a:solidFill>
                <a:latin typeface="Arial"/>
                <a:ea typeface="Arial"/>
                <a:cs typeface="Arial"/>
              </a:defRPr>
            </a:lvl8pPr>
            <a:lvl9pPr>
              <a:defRPr sz="1800" b="0">
                <a:solidFill>
                  <a:srgbClr val="6B7280"/>
                </a:solidFill>
                <a:latin typeface="Arial"/>
                <a:ea typeface="Arial"/>
                <a:cs typeface="Arial"/>
              </a:defRPr>
            </a:lvl9pPr>
          </a:lstStyle>
          <a:p>
            <a:pPr>
              <a:defRPr sz="1800" b="0">
                <a:solidFill>
                  <a:srgbClr val="6B7280"/>
                </a:solidFill>
                <a:latin typeface="Arial"/>
                <a:ea typeface="Arial"/>
                <a:cs typeface="Arial"/>
              </a:defRPr>
            </a:pPr>
            <a:r>
              <a:rPr sz="1800" b="0">
                <a:solidFill>
                  <a:srgbClr val="6B7280"/>
                </a:solidFill>
                <a:latin typeface="Arial"/>
                <a:ea typeface="Arial"/>
                <a:cs typeface="Arial"/>
              </a:rPr>
              <a:t>Source material, voice, and Projects</a:t>
            </a:r>
          </a:p>
        </p:txBody>
      </p:sp>
      <p:sp>
        <p:nvSpPr>
          <p:cNvPr id="13" name="num03">
            <a:extLst>
              <a:ext uri="{FF2B5EF4-FFF2-40B4-BE49-F238E27FC236}">
                <a16:creationId xmlns:a16="http://schemas.microsoft.com/office/drawing/2014/main" id="{83482C69-875D-40FE-91BD-3C55E2208660}"/>
              </a:ext>
            </a:extLst>
          </p:cNvPr>
          <p:cNvSpPr>
            <a:spLocks noGrp="1"/>
          </p:cNvSpPr>
          <p:nvPr/>
        </p:nvSpPr>
        <p:spPr>
          <a:xfrm>
            <a:off x="609600" y="3759200"/>
            <a:ext cx="825500" cy="508000"/>
          </a:xfrm>
          <a:prstGeom prst="rect">
            <a:avLst/>
          </a:prstGeom>
          <a:noFill/>
          <a:ln w="0">
            <a:noFill/>
            <a:prstDash val="solid"/>
          </a:ln>
        </p:spPr>
        <p:txBody>
          <a:bodyPr/>
          <a:lstStyle>
            <a:defPPr>
              <a:defRPr sz="3200" b="1">
                <a:solidFill>
                  <a:srgbClr val="F2A51A"/>
                </a:solidFill>
                <a:latin typeface="Arial"/>
                <a:ea typeface="Arial"/>
                <a:cs typeface="Arial"/>
              </a:defRPr>
            </a:defPPr>
            <a:lvl1pPr>
              <a:defRPr sz="3200" b="1">
                <a:solidFill>
                  <a:srgbClr val="F2A51A"/>
                </a:solidFill>
                <a:latin typeface="Arial"/>
                <a:ea typeface="Arial"/>
                <a:cs typeface="Arial"/>
              </a:defRPr>
            </a:lvl1pPr>
            <a:lvl2pPr>
              <a:defRPr sz="3200" b="1">
                <a:solidFill>
                  <a:srgbClr val="F2A51A"/>
                </a:solidFill>
                <a:latin typeface="Arial"/>
                <a:ea typeface="Arial"/>
                <a:cs typeface="Arial"/>
              </a:defRPr>
            </a:lvl2pPr>
            <a:lvl3pPr>
              <a:defRPr sz="3200" b="1">
                <a:solidFill>
                  <a:srgbClr val="F2A51A"/>
                </a:solidFill>
                <a:latin typeface="Arial"/>
                <a:ea typeface="Arial"/>
                <a:cs typeface="Arial"/>
              </a:defRPr>
            </a:lvl3pPr>
            <a:lvl4pPr>
              <a:defRPr sz="3200" b="1">
                <a:solidFill>
                  <a:srgbClr val="F2A51A"/>
                </a:solidFill>
                <a:latin typeface="Arial"/>
                <a:ea typeface="Arial"/>
                <a:cs typeface="Arial"/>
              </a:defRPr>
            </a:lvl4pPr>
            <a:lvl5pPr>
              <a:defRPr sz="3200" b="1">
                <a:solidFill>
                  <a:srgbClr val="F2A51A"/>
                </a:solidFill>
                <a:latin typeface="Arial"/>
                <a:ea typeface="Arial"/>
                <a:cs typeface="Arial"/>
              </a:defRPr>
            </a:lvl5pPr>
            <a:lvl6pPr>
              <a:defRPr sz="3200" b="1">
                <a:solidFill>
                  <a:srgbClr val="F2A51A"/>
                </a:solidFill>
                <a:latin typeface="Arial"/>
                <a:ea typeface="Arial"/>
                <a:cs typeface="Arial"/>
              </a:defRPr>
            </a:lvl6pPr>
            <a:lvl7pPr>
              <a:defRPr sz="3200" b="1">
                <a:solidFill>
                  <a:srgbClr val="F2A51A"/>
                </a:solidFill>
                <a:latin typeface="Arial"/>
                <a:ea typeface="Arial"/>
                <a:cs typeface="Arial"/>
              </a:defRPr>
            </a:lvl7pPr>
            <a:lvl8pPr>
              <a:defRPr sz="3200" b="1">
                <a:solidFill>
                  <a:srgbClr val="F2A51A"/>
                </a:solidFill>
                <a:latin typeface="Arial"/>
                <a:ea typeface="Arial"/>
                <a:cs typeface="Arial"/>
              </a:defRPr>
            </a:lvl8pPr>
            <a:lvl9pPr>
              <a:defRPr sz="3200" b="1">
                <a:solidFill>
                  <a:srgbClr val="F2A51A"/>
                </a:solidFill>
                <a:latin typeface="Arial"/>
                <a:ea typeface="Arial"/>
                <a:cs typeface="Arial"/>
              </a:defRPr>
            </a:lvl9pPr>
          </a:lstStyle>
          <a:p>
            <a:pPr>
              <a:defRPr sz="3200" b="1">
                <a:solidFill>
                  <a:srgbClr val="F2A51A"/>
                </a:solidFill>
                <a:latin typeface="Arial"/>
                <a:ea typeface="Arial"/>
                <a:cs typeface="Arial"/>
              </a:defRPr>
            </a:pPr>
            <a:r>
              <a:rPr sz="3200" b="1">
                <a:solidFill>
                  <a:srgbClr val="F2A51A"/>
                </a:solidFill>
                <a:latin typeface="Arial"/>
                <a:ea typeface="Arial"/>
                <a:cs typeface="Arial"/>
              </a:rPr>
              <a:t>03</a:t>
            </a:r>
          </a:p>
        </p:txBody>
      </p:sp>
      <p:sp>
        <p:nvSpPr>
          <p:cNvPr id="14" name="rowhead03">
            <a:extLst>
              <a:ext uri="{FF2B5EF4-FFF2-40B4-BE49-F238E27FC236}">
                <a16:creationId xmlns:a16="http://schemas.microsoft.com/office/drawing/2014/main" id="{3DC5CDC9-C5C7-4A8E-9BE5-F77F7355BE99}"/>
              </a:ext>
            </a:extLst>
          </p:cNvPr>
          <p:cNvSpPr>
            <a:spLocks noGrp="1"/>
          </p:cNvSpPr>
          <p:nvPr/>
        </p:nvSpPr>
        <p:spPr>
          <a:xfrm>
            <a:off x="1651000" y="3759200"/>
            <a:ext cx="91440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Repeatable workflows</a:t>
            </a:r>
          </a:p>
        </p:txBody>
      </p:sp>
      <p:sp>
        <p:nvSpPr>
          <p:cNvPr id="15" name="rowbody03">
            <a:extLst>
              <a:ext uri="{FF2B5EF4-FFF2-40B4-BE49-F238E27FC236}">
                <a16:creationId xmlns:a16="http://schemas.microsoft.com/office/drawing/2014/main" id="{BD4A2C89-A19F-455D-89C3-CCF5B439DBE3}"/>
              </a:ext>
            </a:extLst>
          </p:cNvPr>
          <p:cNvSpPr>
            <a:spLocks noGrp="1"/>
          </p:cNvSpPr>
          <p:nvPr/>
        </p:nvSpPr>
        <p:spPr>
          <a:xfrm>
            <a:off x="1651000" y="4229100"/>
            <a:ext cx="9144000" cy="533400"/>
          </a:xfrm>
          <a:prstGeom prst="rect">
            <a:avLst/>
          </a:prstGeom>
          <a:noFill/>
          <a:ln w="0">
            <a:noFill/>
            <a:prstDash val="solid"/>
          </a:ln>
        </p:spPr>
        <p:txBody>
          <a:bodyPr/>
          <a:lstStyle>
            <a:defPPr>
              <a:defRPr sz="1800" b="0">
                <a:solidFill>
                  <a:srgbClr val="6B7280"/>
                </a:solidFill>
                <a:latin typeface="Arial"/>
                <a:ea typeface="Arial"/>
                <a:cs typeface="Arial"/>
              </a:defRPr>
            </a:defPPr>
            <a:lvl1pPr>
              <a:defRPr sz="1800" b="0">
                <a:solidFill>
                  <a:srgbClr val="6B7280"/>
                </a:solidFill>
                <a:latin typeface="Arial"/>
                <a:ea typeface="Arial"/>
                <a:cs typeface="Arial"/>
              </a:defRPr>
            </a:lvl1pPr>
            <a:lvl2pPr>
              <a:defRPr sz="1800" b="0">
                <a:solidFill>
                  <a:srgbClr val="6B7280"/>
                </a:solidFill>
                <a:latin typeface="Arial"/>
                <a:ea typeface="Arial"/>
                <a:cs typeface="Arial"/>
              </a:defRPr>
            </a:lvl2pPr>
            <a:lvl3pPr>
              <a:defRPr sz="1800" b="0">
                <a:solidFill>
                  <a:srgbClr val="6B7280"/>
                </a:solidFill>
                <a:latin typeface="Arial"/>
                <a:ea typeface="Arial"/>
                <a:cs typeface="Arial"/>
              </a:defRPr>
            </a:lvl3pPr>
            <a:lvl4pPr>
              <a:defRPr sz="1800" b="0">
                <a:solidFill>
                  <a:srgbClr val="6B7280"/>
                </a:solidFill>
                <a:latin typeface="Arial"/>
                <a:ea typeface="Arial"/>
                <a:cs typeface="Arial"/>
              </a:defRPr>
            </a:lvl4pPr>
            <a:lvl5pPr>
              <a:defRPr sz="1800" b="0">
                <a:solidFill>
                  <a:srgbClr val="6B7280"/>
                </a:solidFill>
                <a:latin typeface="Arial"/>
                <a:ea typeface="Arial"/>
                <a:cs typeface="Arial"/>
              </a:defRPr>
            </a:lvl5pPr>
            <a:lvl6pPr>
              <a:defRPr sz="1800" b="0">
                <a:solidFill>
                  <a:srgbClr val="6B7280"/>
                </a:solidFill>
                <a:latin typeface="Arial"/>
                <a:ea typeface="Arial"/>
                <a:cs typeface="Arial"/>
              </a:defRPr>
            </a:lvl6pPr>
            <a:lvl7pPr>
              <a:defRPr sz="1800" b="0">
                <a:solidFill>
                  <a:srgbClr val="6B7280"/>
                </a:solidFill>
                <a:latin typeface="Arial"/>
                <a:ea typeface="Arial"/>
                <a:cs typeface="Arial"/>
              </a:defRPr>
            </a:lvl7pPr>
            <a:lvl8pPr>
              <a:defRPr sz="1800" b="0">
                <a:solidFill>
                  <a:srgbClr val="6B7280"/>
                </a:solidFill>
                <a:latin typeface="Arial"/>
                <a:ea typeface="Arial"/>
                <a:cs typeface="Arial"/>
              </a:defRPr>
            </a:lvl8pPr>
            <a:lvl9pPr>
              <a:defRPr sz="1800" b="0">
                <a:solidFill>
                  <a:srgbClr val="6B7280"/>
                </a:solidFill>
                <a:latin typeface="Arial"/>
                <a:ea typeface="Arial"/>
                <a:cs typeface="Arial"/>
              </a:defRPr>
            </a:lvl9pPr>
          </a:lstStyle>
          <a:p>
            <a:pPr>
              <a:defRPr sz="1800" b="0">
                <a:solidFill>
                  <a:srgbClr val="6B7280"/>
                </a:solidFill>
                <a:latin typeface="Arial"/>
                <a:ea typeface="Arial"/>
                <a:cs typeface="Arial"/>
              </a:defRPr>
            </a:pPr>
            <a:r>
              <a:rPr lang="en-US" sz="1800" b="0" dirty="0">
                <a:solidFill>
                  <a:srgbClr val="6B7280"/>
                </a:solidFill>
                <a:latin typeface="Arial"/>
                <a:ea typeface="Arial"/>
                <a:cs typeface="Arial"/>
              </a:rPr>
              <a:t>Blog</a:t>
            </a:r>
            <a:r>
              <a:rPr sz="1800" b="0" dirty="0">
                <a:solidFill>
                  <a:srgbClr val="6B7280"/>
                </a:solidFill>
                <a:latin typeface="Arial"/>
                <a:ea typeface="Arial"/>
                <a:cs typeface="Arial"/>
              </a:rPr>
              <a:t>, itinerary, and content repurposing</a:t>
            </a:r>
          </a:p>
        </p:txBody>
      </p:sp>
      <p:sp>
        <p:nvSpPr>
          <p:cNvPr id="16" name="num04">
            <a:extLst>
              <a:ext uri="{FF2B5EF4-FFF2-40B4-BE49-F238E27FC236}">
                <a16:creationId xmlns:a16="http://schemas.microsoft.com/office/drawing/2014/main" id="{E1E8541F-0858-46CC-901E-9A340A5B0677}"/>
              </a:ext>
            </a:extLst>
          </p:cNvPr>
          <p:cNvSpPr>
            <a:spLocks noGrp="1"/>
          </p:cNvSpPr>
          <p:nvPr/>
        </p:nvSpPr>
        <p:spPr>
          <a:xfrm>
            <a:off x="609600" y="4813300"/>
            <a:ext cx="825500" cy="508000"/>
          </a:xfrm>
          <a:prstGeom prst="rect">
            <a:avLst/>
          </a:prstGeom>
          <a:noFill/>
          <a:ln w="0">
            <a:noFill/>
            <a:prstDash val="solid"/>
          </a:ln>
        </p:spPr>
        <p:txBody>
          <a:bodyPr/>
          <a:lstStyle>
            <a:defPPr>
              <a:defRPr sz="3200" b="1">
                <a:solidFill>
                  <a:srgbClr val="F2A51A"/>
                </a:solidFill>
                <a:latin typeface="Arial"/>
                <a:ea typeface="Arial"/>
                <a:cs typeface="Arial"/>
              </a:defRPr>
            </a:defPPr>
            <a:lvl1pPr>
              <a:defRPr sz="3200" b="1">
                <a:solidFill>
                  <a:srgbClr val="F2A51A"/>
                </a:solidFill>
                <a:latin typeface="Arial"/>
                <a:ea typeface="Arial"/>
                <a:cs typeface="Arial"/>
              </a:defRPr>
            </a:lvl1pPr>
            <a:lvl2pPr>
              <a:defRPr sz="3200" b="1">
                <a:solidFill>
                  <a:srgbClr val="F2A51A"/>
                </a:solidFill>
                <a:latin typeface="Arial"/>
                <a:ea typeface="Arial"/>
                <a:cs typeface="Arial"/>
              </a:defRPr>
            </a:lvl2pPr>
            <a:lvl3pPr>
              <a:defRPr sz="3200" b="1">
                <a:solidFill>
                  <a:srgbClr val="F2A51A"/>
                </a:solidFill>
                <a:latin typeface="Arial"/>
                <a:ea typeface="Arial"/>
                <a:cs typeface="Arial"/>
              </a:defRPr>
            </a:lvl3pPr>
            <a:lvl4pPr>
              <a:defRPr sz="3200" b="1">
                <a:solidFill>
                  <a:srgbClr val="F2A51A"/>
                </a:solidFill>
                <a:latin typeface="Arial"/>
                <a:ea typeface="Arial"/>
                <a:cs typeface="Arial"/>
              </a:defRPr>
            </a:lvl4pPr>
            <a:lvl5pPr>
              <a:defRPr sz="3200" b="1">
                <a:solidFill>
                  <a:srgbClr val="F2A51A"/>
                </a:solidFill>
                <a:latin typeface="Arial"/>
                <a:ea typeface="Arial"/>
                <a:cs typeface="Arial"/>
              </a:defRPr>
            </a:lvl5pPr>
            <a:lvl6pPr>
              <a:defRPr sz="3200" b="1">
                <a:solidFill>
                  <a:srgbClr val="F2A51A"/>
                </a:solidFill>
                <a:latin typeface="Arial"/>
                <a:ea typeface="Arial"/>
                <a:cs typeface="Arial"/>
              </a:defRPr>
            </a:lvl6pPr>
            <a:lvl7pPr>
              <a:defRPr sz="3200" b="1">
                <a:solidFill>
                  <a:srgbClr val="F2A51A"/>
                </a:solidFill>
                <a:latin typeface="Arial"/>
                <a:ea typeface="Arial"/>
                <a:cs typeface="Arial"/>
              </a:defRPr>
            </a:lvl7pPr>
            <a:lvl8pPr>
              <a:defRPr sz="3200" b="1">
                <a:solidFill>
                  <a:srgbClr val="F2A51A"/>
                </a:solidFill>
                <a:latin typeface="Arial"/>
                <a:ea typeface="Arial"/>
                <a:cs typeface="Arial"/>
              </a:defRPr>
            </a:lvl8pPr>
            <a:lvl9pPr>
              <a:defRPr sz="3200" b="1">
                <a:solidFill>
                  <a:srgbClr val="F2A51A"/>
                </a:solidFill>
                <a:latin typeface="Arial"/>
                <a:ea typeface="Arial"/>
                <a:cs typeface="Arial"/>
              </a:defRPr>
            </a:lvl9pPr>
          </a:lstStyle>
          <a:p>
            <a:pPr>
              <a:defRPr sz="3200" b="1">
                <a:solidFill>
                  <a:srgbClr val="F2A51A"/>
                </a:solidFill>
                <a:latin typeface="Arial"/>
                <a:ea typeface="Arial"/>
                <a:cs typeface="Arial"/>
              </a:defRPr>
            </a:pPr>
            <a:r>
              <a:rPr sz="3200" b="1">
                <a:solidFill>
                  <a:srgbClr val="F2A51A"/>
                </a:solidFill>
                <a:latin typeface="Arial"/>
                <a:ea typeface="Arial"/>
                <a:cs typeface="Arial"/>
              </a:rPr>
              <a:t>04</a:t>
            </a:r>
          </a:p>
        </p:txBody>
      </p:sp>
      <p:sp>
        <p:nvSpPr>
          <p:cNvPr id="17" name="rowhead04">
            <a:extLst>
              <a:ext uri="{FF2B5EF4-FFF2-40B4-BE49-F238E27FC236}">
                <a16:creationId xmlns:a16="http://schemas.microsoft.com/office/drawing/2014/main" id="{79DE084B-9D20-4CB0-90F8-99F97CD0F5C7}"/>
              </a:ext>
            </a:extLst>
          </p:cNvPr>
          <p:cNvSpPr>
            <a:spLocks noGrp="1"/>
          </p:cNvSpPr>
          <p:nvPr/>
        </p:nvSpPr>
        <p:spPr>
          <a:xfrm>
            <a:off x="1651000" y="4813300"/>
            <a:ext cx="91440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dirty="0">
                <a:solidFill>
                  <a:srgbClr val="14284B"/>
                </a:solidFill>
                <a:latin typeface="Arial"/>
                <a:ea typeface="Arial"/>
                <a:cs typeface="Arial"/>
              </a:rPr>
              <a:t>Review and reuse</a:t>
            </a:r>
          </a:p>
        </p:txBody>
      </p:sp>
      <p:sp>
        <p:nvSpPr>
          <p:cNvPr id="18" name="rowbody04">
            <a:extLst>
              <a:ext uri="{FF2B5EF4-FFF2-40B4-BE49-F238E27FC236}">
                <a16:creationId xmlns:a16="http://schemas.microsoft.com/office/drawing/2014/main" id="{69579968-EBF2-468A-8726-565D7E543B68}"/>
              </a:ext>
            </a:extLst>
          </p:cNvPr>
          <p:cNvSpPr>
            <a:spLocks noGrp="1"/>
          </p:cNvSpPr>
          <p:nvPr/>
        </p:nvSpPr>
        <p:spPr>
          <a:xfrm>
            <a:off x="1651000" y="5283200"/>
            <a:ext cx="9144000" cy="533400"/>
          </a:xfrm>
          <a:prstGeom prst="rect">
            <a:avLst/>
          </a:prstGeom>
          <a:noFill/>
          <a:ln w="0">
            <a:noFill/>
            <a:prstDash val="solid"/>
          </a:ln>
        </p:spPr>
        <p:txBody>
          <a:bodyPr/>
          <a:lstStyle>
            <a:defPPr>
              <a:defRPr sz="1800" b="0">
                <a:solidFill>
                  <a:srgbClr val="6B7280"/>
                </a:solidFill>
                <a:latin typeface="Arial"/>
                <a:ea typeface="Arial"/>
                <a:cs typeface="Arial"/>
              </a:defRPr>
            </a:defPPr>
            <a:lvl1pPr>
              <a:defRPr sz="1800" b="0">
                <a:solidFill>
                  <a:srgbClr val="6B7280"/>
                </a:solidFill>
                <a:latin typeface="Arial"/>
                <a:ea typeface="Arial"/>
                <a:cs typeface="Arial"/>
              </a:defRPr>
            </a:lvl1pPr>
            <a:lvl2pPr>
              <a:defRPr sz="1800" b="0">
                <a:solidFill>
                  <a:srgbClr val="6B7280"/>
                </a:solidFill>
                <a:latin typeface="Arial"/>
                <a:ea typeface="Arial"/>
                <a:cs typeface="Arial"/>
              </a:defRPr>
            </a:lvl2pPr>
            <a:lvl3pPr>
              <a:defRPr sz="1800" b="0">
                <a:solidFill>
                  <a:srgbClr val="6B7280"/>
                </a:solidFill>
                <a:latin typeface="Arial"/>
                <a:ea typeface="Arial"/>
                <a:cs typeface="Arial"/>
              </a:defRPr>
            </a:lvl3pPr>
            <a:lvl4pPr>
              <a:defRPr sz="1800" b="0">
                <a:solidFill>
                  <a:srgbClr val="6B7280"/>
                </a:solidFill>
                <a:latin typeface="Arial"/>
                <a:ea typeface="Arial"/>
                <a:cs typeface="Arial"/>
              </a:defRPr>
            </a:lvl4pPr>
            <a:lvl5pPr>
              <a:defRPr sz="1800" b="0">
                <a:solidFill>
                  <a:srgbClr val="6B7280"/>
                </a:solidFill>
                <a:latin typeface="Arial"/>
                <a:ea typeface="Arial"/>
                <a:cs typeface="Arial"/>
              </a:defRPr>
            </a:lvl5pPr>
            <a:lvl6pPr>
              <a:defRPr sz="1800" b="0">
                <a:solidFill>
                  <a:srgbClr val="6B7280"/>
                </a:solidFill>
                <a:latin typeface="Arial"/>
                <a:ea typeface="Arial"/>
                <a:cs typeface="Arial"/>
              </a:defRPr>
            </a:lvl6pPr>
            <a:lvl7pPr>
              <a:defRPr sz="1800" b="0">
                <a:solidFill>
                  <a:srgbClr val="6B7280"/>
                </a:solidFill>
                <a:latin typeface="Arial"/>
                <a:ea typeface="Arial"/>
                <a:cs typeface="Arial"/>
              </a:defRPr>
            </a:lvl7pPr>
            <a:lvl8pPr>
              <a:defRPr sz="1800" b="0">
                <a:solidFill>
                  <a:srgbClr val="6B7280"/>
                </a:solidFill>
                <a:latin typeface="Arial"/>
                <a:ea typeface="Arial"/>
                <a:cs typeface="Arial"/>
              </a:defRPr>
            </a:lvl8pPr>
            <a:lvl9pPr>
              <a:defRPr sz="1800" b="0">
                <a:solidFill>
                  <a:srgbClr val="6B7280"/>
                </a:solidFill>
                <a:latin typeface="Arial"/>
                <a:ea typeface="Arial"/>
                <a:cs typeface="Arial"/>
              </a:defRPr>
            </a:lvl9pPr>
          </a:lstStyle>
          <a:p>
            <a:pPr>
              <a:defRPr sz="1800" b="0">
                <a:solidFill>
                  <a:srgbClr val="6B7280"/>
                </a:solidFill>
                <a:latin typeface="Arial"/>
                <a:ea typeface="Arial"/>
                <a:cs typeface="Arial"/>
              </a:defRPr>
            </a:pPr>
            <a:r>
              <a:rPr sz="1800" b="0" dirty="0">
                <a:solidFill>
                  <a:srgbClr val="6B7280"/>
                </a:solidFill>
                <a:latin typeface="Arial"/>
                <a:ea typeface="Arial"/>
                <a:cs typeface="Arial"/>
              </a:rPr>
              <a:t>Save what works, check the output, and ask questions</a:t>
            </a:r>
          </a:p>
        </p:txBody>
      </p:sp>
    </p:spTree>
    <p:extLst>
      <p:ext uri="{BB962C8B-B14F-4D97-AF65-F5344CB8AC3E}">
        <p14:creationId xmlns:p14="http://schemas.microsoft.com/office/powerpoint/2010/main" val="14971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card-1"/>
          <p:cNvSpPr/>
          <p:nvPr/>
        </p:nvSpPr>
        <p:spPr>
          <a:xfrm>
            <a:off x="609600" y="1498600"/>
            <a:ext cx="3505200" cy="2184400"/>
          </a:xfrm>
          <a:prstGeom prst="rect">
            <a:avLst/>
          </a:prstGeom>
          <a:solidFill>
            <a:srgbClr val="F1F4F8"/>
          </a:solidFill>
          <a:ln>
            <a:noFill/>
          </a:ln>
        </p:spPr>
        <p:txBody>
          <a:bodyPr/>
          <a:lstStyle/>
          <a:p>
            <a:endParaRPr lang="en-US"/>
          </a:p>
        </p:txBody>
      </p:sp>
      <p:sp>
        <p:nvSpPr>
          <p:cNvPr id="31" name="card-bar-1"/>
          <p:cNvSpPr/>
          <p:nvPr/>
        </p:nvSpPr>
        <p:spPr>
          <a:xfrm>
            <a:off x="609600" y="1498600"/>
            <a:ext cx="3505200" cy="50800"/>
          </a:xfrm>
          <a:prstGeom prst="rect">
            <a:avLst/>
          </a:prstGeom>
          <a:solidFill>
            <a:srgbClr val="F2A51A"/>
          </a:solidFill>
          <a:ln>
            <a:noFill/>
          </a:ln>
        </p:spPr>
        <p:txBody>
          <a:bodyPr/>
          <a:lstStyle/>
          <a:p>
            <a:endParaRPr lang="en-US"/>
          </a:p>
        </p:txBody>
      </p:sp>
      <p:sp>
        <p:nvSpPr>
          <p:cNvPr id="33" name="card-2"/>
          <p:cNvSpPr/>
          <p:nvPr/>
        </p:nvSpPr>
        <p:spPr>
          <a:xfrm>
            <a:off x="4343400" y="1498600"/>
            <a:ext cx="3505200" cy="2184400"/>
          </a:xfrm>
          <a:prstGeom prst="rect">
            <a:avLst/>
          </a:prstGeom>
          <a:solidFill>
            <a:srgbClr val="F1F4F8"/>
          </a:solidFill>
          <a:ln>
            <a:noFill/>
          </a:ln>
        </p:spPr>
        <p:txBody>
          <a:bodyPr/>
          <a:lstStyle/>
          <a:p>
            <a:endParaRPr lang="en-US"/>
          </a:p>
        </p:txBody>
      </p:sp>
      <p:sp>
        <p:nvSpPr>
          <p:cNvPr id="34" name="card-bar-2"/>
          <p:cNvSpPr/>
          <p:nvPr/>
        </p:nvSpPr>
        <p:spPr>
          <a:xfrm>
            <a:off x="4343400" y="1498600"/>
            <a:ext cx="3505200" cy="50800"/>
          </a:xfrm>
          <a:prstGeom prst="rect">
            <a:avLst/>
          </a:prstGeom>
          <a:solidFill>
            <a:srgbClr val="F2A51A"/>
          </a:solidFill>
          <a:ln>
            <a:noFill/>
          </a:ln>
        </p:spPr>
        <p:txBody>
          <a:bodyPr/>
          <a:lstStyle/>
          <a:p>
            <a:endParaRPr lang="en-US"/>
          </a:p>
        </p:txBody>
      </p:sp>
      <p:sp>
        <p:nvSpPr>
          <p:cNvPr id="36" name="card-3"/>
          <p:cNvSpPr/>
          <p:nvPr/>
        </p:nvSpPr>
        <p:spPr>
          <a:xfrm>
            <a:off x="8077200" y="1498600"/>
            <a:ext cx="3505200" cy="2184400"/>
          </a:xfrm>
          <a:prstGeom prst="rect">
            <a:avLst/>
          </a:prstGeom>
          <a:solidFill>
            <a:srgbClr val="F1F4F8"/>
          </a:solidFill>
          <a:ln>
            <a:noFill/>
          </a:ln>
        </p:spPr>
        <p:txBody>
          <a:bodyPr/>
          <a:lstStyle/>
          <a:p>
            <a:endParaRPr lang="en-US"/>
          </a:p>
        </p:txBody>
      </p:sp>
      <p:sp>
        <p:nvSpPr>
          <p:cNvPr id="37" name="card-bar-3"/>
          <p:cNvSpPr/>
          <p:nvPr/>
        </p:nvSpPr>
        <p:spPr>
          <a:xfrm>
            <a:off x="8077200" y="1498600"/>
            <a:ext cx="3505200" cy="50800"/>
          </a:xfrm>
          <a:prstGeom prst="rect">
            <a:avLst/>
          </a:prstGeom>
          <a:solidFill>
            <a:srgbClr val="F2A51A"/>
          </a:solidFill>
          <a:ln>
            <a:noFill/>
          </a:ln>
        </p:spPr>
        <p:txBody>
          <a:bodyPr/>
          <a:lstStyle/>
          <a:p>
            <a:endParaRPr lang="en-US"/>
          </a:p>
        </p:txBody>
      </p:sp>
      <p:sp>
        <p:nvSpPr>
          <p:cNvPr id="39" name="card-4"/>
          <p:cNvSpPr/>
          <p:nvPr/>
        </p:nvSpPr>
        <p:spPr>
          <a:xfrm>
            <a:off x="609600" y="3886200"/>
            <a:ext cx="3505200" cy="2184400"/>
          </a:xfrm>
          <a:prstGeom prst="rect">
            <a:avLst/>
          </a:prstGeom>
          <a:solidFill>
            <a:srgbClr val="F1F4F8"/>
          </a:solidFill>
          <a:ln>
            <a:noFill/>
          </a:ln>
        </p:spPr>
        <p:txBody>
          <a:bodyPr/>
          <a:lstStyle/>
          <a:p>
            <a:endParaRPr lang="en-US"/>
          </a:p>
        </p:txBody>
      </p:sp>
      <p:sp>
        <p:nvSpPr>
          <p:cNvPr id="40" name="card-bar-4"/>
          <p:cNvSpPr/>
          <p:nvPr/>
        </p:nvSpPr>
        <p:spPr>
          <a:xfrm>
            <a:off x="609600" y="3886200"/>
            <a:ext cx="3505200" cy="50800"/>
          </a:xfrm>
          <a:prstGeom prst="rect">
            <a:avLst/>
          </a:prstGeom>
          <a:solidFill>
            <a:srgbClr val="F2A51A"/>
          </a:solidFill>
          <a:ln>
            <a:noFill/>
          </a:ln>
        </p:spPr>
        <p:txBody>
          <a:bodyPr/>
          <a:lstStyle/>
          <a:p>
            <a:endParaRPr lang="en-US"/>
          </a:p>
        </p:txBody>
      </p:sp>
      <p:sp>
        <p:nvSpPr>
          <p:cNvPr id="42" name="card-5"/>
          <p:cNvSpPr/>
          <p:nvPr/>
        </p:nvSpPr>
        <p:spPr>
          <a:xfrm>
            <a:off x="4343400" y="3886200"/>
            <a:ext cx="3505200" cy="2184400"/>
          </a:xfrm>
          <a:prstGeom prst="rect">
            <a:avLst/>
          </a:prstGeom>
          <a:solidFill>
            <a:srgbClr val="F1F4F8"/>
          </a:solidFill>
          <a:ln>
            <a:noFill/>
          </a:ln>
        </p:spPr>
        <p:txBody>
          <a:bodyPr/>
          <a:lstStyle/>
          <a:p>
            <a:endParaRPr lang="en-US"/>
          </a:p>
        </p:txBody>
      </p:sp>
      <p:sp>
        <p:nvSpPr>
          <p:cNvPr id="43" name="card-bar-5"/>
          <p:cNvSpPr/>
          <p:nvPr/>
        </p:nvSpPr>
        <p:spPr>
          <a:xfrm>
            <a:off x="4343400" y="3886200"/>
            <a:ext cx="3505200" cy="50800"/>
          </a:xfrm>
          <a:prstGeom prst="rect">
            <a:avLst/>
          </a:prstGeom>
          <a:solidFill>
            <a:srgbClr val="F2A51A"/>
          </a:solidFill>
          <a:ln>
            <a:noFill/>
          </a:ln>
        </p:spPr>
        <p:txBody>
          <a:bodyPr/>
          <a:lstStyle/>
          <a:p>
            <a:endParaRPr lang="en-US"/>
          </a:p>
        </p:txBody>
      </p:sp>
      <p:sp>
        <p:nvSpPr>
          <p:cNvPr id="45" name="card-6"/>
          <p:cNvSpPr/>
          <p:nvPr/>
        </p:nvSpPr>
        <p:spPr>
          <a:xfrm>
            <a:off x="8077200" y="3886200"/>
            <a:ext cx="3505200" cy="2184400"/>
          </a:xfrm>
          <a:prstGeom prst="rect">
            <a:avLst/>
          </a:prstGeom>
          <a:solidFill>
            <a:srgbClr val="F1F4F8"/>
          </a:solidFill>
          <a:ln>
            <a:noFill/>
          </a:ln>
        </p:spPr>
        <p:txBody>
          <a:bodyPr/>
          <a:lstStyle/>
          <a:p>
            <a:endParaRPr lang="en-US"/>
          </a:p>
        </p:txBody>
      </p:sp>
      <p:sp>
        <p:nvSpPr>
          <p:cNvPr id="46" name="card-bar-6"/>
          <p:cNvSpPr/>
          <p:nvPr/>
        </p:nvSpPr>
        <p:spPr>
          <a:xfrm>
            <a:off x="8077200" y="3886200"/>
            <a:ext cx="3505200" cy="50800"/>
          </a:xfrm>
          <a:prstGeom prst="rect">
            <a:avLst/>
          </a:prstGeom>
          <a:solidFill>
            <a:srgbClr val="F2A51A"/>
          </a:solidFill>
          <a:ln>
            <a:noFill/>
          </a:ln>
        </p:spPr>
        <p:txBody>
          <a:bodyPr/>
          <a:lstStyle/>
          <a:p>
            <a:endParaRPr lang="en-US"/>
          </a:p>
        </p:txBody>
      </p:sp>
      <p:pic>
        <p:nvPicPr>
          <p:cNvPr id="2" name="Picture 1">
            <a:extLst>
              <a:ext uri="{FF2B5EF4-FFF2-40B4-BE49-F238E27FC236}">
                <a16:creationId xmlns:a16="http://schemas.microsoft.com/office/drawing/2014/main" id="{439ACFFB-CB05-4E51-BF5B-89BCE17F82C7}"/>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2F1C224D-A179-41B7-8CA5-0BB8DCB91125}"/>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Your </a:t>
            </a:r>
            <a:r>
              <a:rPr lang="en-US" sz="3200" b="1" dirty="0">
                <a:solidFill>
                  <a:srgbClr val="14284B"/>
                </a:solidFill>
                <a:latin typeface="Arial"/>
                <a:ea typeface="Arial"/>
                <a:cs typeface="Arial"/>
              </a:rPr>
              <a:t>Prompt </a:t>
            </a:r>
            <a:r>
              <a:rPr lang="en-US" dirty="0"/>
              <a:t>F</a:t>
            </a:r>
            <a:r>
              <a:rPr sz="3200" b="1" dirty="0">
                <a:solidFill>
                  <a:srgbClr val="14284B"/>
                </a:solidFill>
                <a:latin typeface="Arial"/>
                <a:ea typeface="Arial"/>
                <a:cs typeface="Arial"/>
              </a:rPr>
              <a:t>ramework</a:t>
            </a:r>
          </a:p>
        </p:txBody>
      </p:sp>
      <p:sp>
        <p:nvSpPr>
          <p:cNvPr id="4" name="footer-brand">
            <a:extLst>
              <a:ext uri="{FF2B5EF4-FFF2-40B4-BE49-F238E27FC236}">
                <a16:creationId xmlns:a16="http://schemas.microsoft.com/office/drawing/2014/main" id="{21105387-B994-4003-A284-FDDE97FE2584}"/>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451B91F1-D46F-44BE-823A-398A61E2C81F}"/>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E27A6DB5-DC38-42F6-BC31-45E5030A9339}"/>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4</a:t>
            </a:r>
          </a:p>
        </p:txBody>
      </p:sp>
      <p:sp>
        <p:nvSpPr>
          <p:cNvPr id="7" name="scenehead">
            <a:extLst>
              <a:ext uri="{FF2B5EF4-FFF2-40B4-BE49-F238E27FC236}">
                <a16:creationId xmlns:a16="http://schemas.microsoft.com/office/drawing/2014/main" id="{4478FF28-E53E-4933-A60E-40729959FB9A}"/>
              </a:ext>
            </a:extLst>
          </p:cNvPr>
          <p:cNvSpPr>
            <a:spLocks noGrp="1"/>
          </p:cNvSpPr>
          <p:nvPr/>
        </p:nvSpPr>
        <p:spPr>
          <a:xfrm>
            <a:off x="762000" y="23876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Set the scene</a:t>
            </a:r>
          </a:p>
        </p:txBody>
      </p:sp>
      <p:sp>
        <p:nvSpPr>
          <p:cNvPr id="8" name="scenebody">
            <a:extLst>
              <a:ext uri="{FF2B5EF4-FFF2-40B4-BE49-F238E27FC236}">
                <a16:creationId xmlns:a16="http://schemas.microsoft.com/office/drawing/2014/main" id="{B450A882-9001-44BF-A274-F2DBB5EF85DE}"/>
              </a:ext>
            </a:extLst>
          </p:cNvPr>
          <p:cNvSpPr>
            <a:spLocks noGrp="1"/>
          </p:cNvSpPr>
          <p:nvPr/>
        </p:nvSpPr>
        <p:spPr>
          <a:xfrm>
            <a:off x="762000" y="28448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Role and organization</a:t>
            </a:r>
          </a:p>
        </p:txBody>
      </p:sp>
      <p:sp>
        <p:nvSpPr>
          <p:cNvPr id="9" name="whathead">
            <a:extLst>
              <a:ext uri="{FF2B5EF4-FFF2-40B4-BE49-F238E27FC236}">
                <a16:creationId xmlns:a16="http://schemas.microsoft.com/office/drawing/2014/main" id="{06BD898C-740B-46A0-9CFB-909993B2FB26}"/>
              </a:ext>
            </a:extLst>
          </p:cNvPr>
          <p:cNvSpPr>
            <a:spLocks noGrp="1"/>
          </p:cNvSpPr>
          <p:nvPr/>
        </p:nvSpPr>
        <p:spPr>
          <a:xfrm>
            <a:off x="4495800" y="23876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What</a:t>
            </a:r>
          </a:p>
        </p:txBody>
      </p:sp>
      <p:sp>
        <p:nvSpPr>
          <p:cNvPr id="10" name="whatbody">
            <a:extLst>
              <a:ext uri="{FF2B5EF4-FFF2-40B4-BE49-F238E27FC236}">
                <a16:creationId xmlns:a16="http://schemas.microsoft.com/office/drawing/2014/main" id="{54FCF923-AD1E-451C-97B1-285D5A7698F3}"/>
              </a:ext>
            </a:extLst>
          </p:cNvPr>
          <p:cNvSpPr>
            <a:spLocks noGrp="1"/>
          </p:cNvSpPr>
          <p:nvPr/>
        </p:nvSpPr>
        <p:spPr>
          <a:xfrm>
            <a:off x="4495800" y="28448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Task, goal, and desired output</a:t>
            </a:r>
          </a:p>
        </p:txBody>
      </p:sp>
      <p:sp>
        <p:nvSpPr>
          <p:cNvPr id="11" name="whohead">
            <a:extLst>
              <a:ext uri="{FF2B5EF4-FFF2-40B4-BE49-F238E27FC236}">
                <a16:creationId xmlns:a16="http://schemas.microsoft.com/office/drawing/2014/main" id="{A62ABD54-87F8-4476-9329-1A5D48F5E011}"/>
              </a:ext>
            </a:extLst>
          </p:cNvPr>
          <p:cNvSpPr>
            <a:spLocks noGrp="1"/>
          </p:cNvSpPr>
          <p:nvPr/>
        </p:nvSpPr>
        <p:spPr>
          <a:xfrm>
            <a:off x="8229600" y="23876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Who</a:t>
            </a:r>
          </a:p>
        </p:txBody>
      </p:sp>
      <p:sp>
        <p:nvSpPr>
          <p:cNvPr id="12" name="whobody">
            <a:extLst>
              <a:ext uri="{FF2B5EF4-FFF2-40B4-BE49-F238E27FC236}">
                <a16:creationId xmlns:a16="http://schemas.microsoft.com/office/drawing/2014/main" id="{46FD757C-C532-485D-933A-106BA76FB6B5}"/>
              </a:ext>
            </a:extLst>
          </p:cNvPr>
          <p:cNvSpPr>
            <a:spLocks noGrp="1"/>
          </p:cNvSpPr>
          <p:nvPr/>
        </p:nvSpPr>
        <p:spPr>
          <a:xfrm>
            <a:off x="8229600" y="28448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Audience and visitor needs</a:t>
            </a:r>
          </a:p>
        </p:txBody>
      </p:sp>
      <p:sp>
        <p:nvSpPr>
          <p:cNvPr id="13" name="detailshead">
            <a:extLst>
              <a:ext uri="{FF2B5EF4-FFF2-40B4-BE49-F238E27FC236}">
                <a16:creationId xmlns:a16="http://schemas.microsoft.com/office/drawing/2014/main" id="{C44D9E77-DF82-4D19-8E9A-F0C2401C5953}"/>
              </a:ext>
            </a:extLst>
          </p:cNvPr>
          <p:cNvSpPr>
            <a:spLocks noGrp="1"/>
          </p:cNvSpPr>
          <p:nvPr/>
        </p:nvSpPr>
        <p:spPr>
          <a:xfrm>
            <a:off x="762000" y="47752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Details</a:t>
            </a:r>
          </a:p>
        </p:txBody>
      </p:sp>
      <p:sp>
        <p:nvSpPr>
          <p:cNvPr id="14" name="detailsbody">
            <a:extLst>
              <a:ext uri="{FF2B5EF4-FFF2-40B4-BE49-F238E27FC236}">
                <a16:creationId xmlns:a16="http://schemas.microsoft.com/office/drawing/2014/main" id="{B852682D-A68E-4BBE-8C6E-D3A7E63C3D25}"/>
              </a:ext>
            </a:extLst>
          </p:cNvPr>
          <p:cNvSpPr>
            <a:spLocks noGrp="1"/>
          </p:cNvSpPr>
          <p:nvPr/>
        </p:nvSpPr>
        <p:spPr>
          <a:xfrm>
            <a:off x="762000" y="52324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Relevant facts and constraints</a:t>
            </a:r>
          </a:p>
        </p:txBody>
      </p:sp>
      <p:sp>
        <p:nvSpPr>
          <p:cNvPr id="15" name="instructionshead">
            <a:extLst>
              <a:ext uri="{FF2B5EF4-FFF2-40B4-BE49-F238E27FC236}">
                <a16:creationId xmlns:a16="http://schemas.microsoft.com/office/drawing/2014/main" id="{8440EE42-C9E5-43B6-8DF8-4BCACEF38626}"/>
              </a:ext>
            </a:extLst>
          </p:cNvPr>
          <p:cNvSpPr>
            <a:spLocks noGrp="1"/>
          </p:cNvSpPr>
          <p:nvPr/>
        </p:nvSpPr>
        <p:spPr>
          <a:xfrm>
            <a:off x="4495800" y="47752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Instructions</a:t>
            </a:r>
          </a:p>
        </p:txBody>
      </p:sp>
      <p:sp>
        <p:nvSpPr>
          <p:cNvPr id="16" name="instructionsbody">
            <a:extLst>
              <a:ext uri="{FF2B5EF4-FFF2-40B4-BE49-F238E27FC236}">
                <a16:creationId xmlns:a16="http://schemas.microsoft.com/office/drawing/2014/main" id="{1BAB1ECB-4FF6-468C-8247-F7F3D4BC8952}"/>
              </a:ext>
            </a:extLst>
          </p:cNvPr>
          <p:cNvSpPr>
            <a:spLocks noGrp="1"/>
          </p:cNvSpPr>
          <p:nvPr/>
        </p:nvSpPr>
        <p:spPr>
          <a:xfrm>
            <a:off x="4495800" y="52324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Voice, format, length, and gaps</a:t>
            </a:r>
          </a:p>
        </p:txBody>
      </p:sp>
      <p:sp>
        <p:nvSpPr>
          <p:cNvPr id="17" name="resourceshead">
            <a:extLst>
              <a:ext uri="{FF2B5EF4-FFF2-40B4-BE49-F238E27FC236}">
                <a16:creationId xmlns:a16="http://schemas.microsoft.com/office/drawing/2014/main" id="{28876A3D-97EE-460C-A31B-BF5205365E22}"/>
              </a:ext>
            </a:extLst>
          </p:cNvPr>
          <p:cNvSpPr>
            <a:spLocks noGrp="1"/>
          </p:cNvSpPr>
          <p:nvPr/>
        </p:nvSpPr>
        <p:spPr>
          <a:xfrm>
            <a:off x="8229600" y="4775200"/>
            <a:ext cx="32004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Resources</a:t>
            </a:r>
          </a:p>
        </p:txBody>
      </p:sp>
      <p:sp>
        <p:nvSpPr>
          <p:cNvPr id="18" name="resourcesbody">
            <a:extLst>
              <a:ext uri="{FF2B5EF4-FFF2-40B4-BE49-F238E27FC236}">
                <a16:creationId xmlns:a16="http://schemas.microsoft.com/office/drawing/2014/main" id="{D01203C3-9087-49D0-9C53-590D5DEDC979}"/>
              </a:ext>
            </a:extLst>
          </p:cNvPr>
          <p:cNvSpPr>
            <a:spLocks noGrp="1"/>
          </p:cNvSpPr>
          <p:nvPr/>
        </p:nvSpPr>
        <p:spPr>
          <a:xfrm>
            <a:off x="8229600" y="5232400"/>
            <a:ext cx="3200400" cy="7620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a:solidFill>
                  <a:srgbClr val="1F2933"/>
                </a:solidFill>
                <a:latin typeface="Arial"/>
                <a:ea typeface="Arial"/>
                <a:cs typeface="Arial"/>
              </a:rPr>
              <a:t>Approved sources and examples</a:t>
            </a:r>
          </a:p>
        </p:txBody>
      </p:sp>
      <p:sp>
        <p:nvSpPr>
          <p:cNvPr id="32" name="num-01"/>
          <p:cNvSpPr txBox="1"/>
          <p:nvPr/>
        </p:nvSpPr>
        <p:spPr>
          <a:xfrm>
            <a:off x="3022600" y="1727200"/>
            <a:ext cx="889000" cy="508000"/>
          </a:xfrm>
          <a:prstGeom prst="rect">
            <a:avLst/>
          </a:prstGeom>
          <a:noFill/>
        </p:spPr>
        <p:txBody>
          <a:bodyPr wrap="none" anchor="ctr"/>
          <a:lstStyle/>
          <a:p>
            <a:pPr algn="r"/>
            <a:r>
              <a:rPr lang="en-US" sz="2400" b="1" dirty="0">
                <a:solidFill>
                  <a:srgbClr val="F2A51A"/>
                </a:solidFill>
                <a:latin typeface="Arial"/>
                <a:cs typeface="Arial"/>
              </a:rPr>
              <a:t>01</a:t>
            </a:r>
          </a:p>
        </p:txBody>
      </p:sp>
      <p:sp>
        <p:nvSpPr>
          <p:cNvPr id="35" name="num-02"/>
          <p:cNvSpPr txBox="1"/>
          <p:nvPr/>
        </p:nvSpPr>
        <p:spPr>
          <a:xfrm>
            <a:off x="6756400" y="1727200"/>
            <a:ext cx="889000" cy="508000"/>
          </a:xfrm>
          <a:prstGeom prst="rect">
            <a:avLst/>
          </a:prstGeom>
          <a:noFill/>
        </p:spPr>
        <p:txBody>
          <a:bodyPr wrap="none" anchor="ctr"/>
          <a:lstStyle/>
          <a:p>
            <a:pPr algn="r"/>
            <a:r>
              <a:rPr lang="en-US" sz="2400" b="1" dirty="0">
                <a:solidFill>
                  <a:srgbClr val="F2A51A"/>
                </a:solidFill>
                <a:latin typeface="Arial"/>
                <a:cs typeface="Arial"/>
              </a:rPr>
              <a:t>02</a:t>
            </a:r>
          </a:p>
        </p:txBody>
      </p:sp>
      <p:sp>
        <p:nvSpPr>
          <p:cNvPr id="38" name="num-03"/>
          <p:cNvSpPr txBox="1"/>
          <p:nvPr/>
        </p:nvSpPr>
        <p:spPr>
          <a:xfrm>
            <a:off x="10490200" y="1727200"/>
            <a:ext cx="889000" cy="508000"/>
          </a:xfrm>
          <a:prstGeom prst="rect">
            <a:avLst/>
          </a:prstGeom>
          <a:noFill/>
        </p:spPr>
        <p:txBody>
          <a:bodyPr wrap="none" anchor="ctr"/>
          <a:lstStyle/>
          <a:p>
            <a:pPr algn="r"/>
            <a:r>
              <a:rPr lang="en-US" sz="2400" b="1" dirty="0">
                <a:solidFill>
                  <a:srgbClr val="F2A51A"/>
                </a:solidFill>
                <a:latin typeface="Arial"/>
                <a:cs typeface="Arial"/>
              </a:rPr>
              <a:t>03</a:t>
            </a:r>
          </a:p>
        </p:txBody>
      </p:sp>
      <p:sp>
        <p:nvSpPr>
          <p:cNvPr id="41" name="num-04"/>
          <p:cNvSpPr txBox="1"/>
          <p:nvPr/>
        </p:nvSpPr>
        <p:spPr>
          <a:xfrm>
            <a:off x="3022600" y="4114800"/>
            <a:ext cx="889000" cy="508000"/>
          </a:xfrm>
          <a:prstGeom prst="rect">
            <a:avLst/>
          </a:prstGeom>
          <a:noFill/>
        </p:spPr>
        <p:txBody>
          <a:bodyPr wrap="none" anchor="ctr"/>
          <a:lstStyle/>
          <a:p>
            <a:pPr algn="r"/>
            <a:r>
              <a:rPr lang="en-US" sz="2400" b="1" dirty="0">
                <a:solidFill>
                  <a:srgbClr val="F2A51A"/>
                </a:solidFill>
                <a:latin typeface="Arial"/>
                <a:cs typeface="Arial"/>
              </a:rPr>
              <a:t>04</a:t>
            </a:r>
          </a:p>
        </p:txBody>
      </p:sp>
      <p:sp>
        <p:nvSpPr>
          <p:cNvPr id="44" name="num-05"/>
          <p:cNvSpPr txBox="1"/>
          <p:nvPr/>
        </p:nvSpPr>
        <p:spPr>
          <a:xfrm>
            <a:off x="6756400" y="4114800"/>
            <a:ext cx="889000" cy="508000"/>
          </a:xfrm>
          <a:prstGeom prst="rect">
            <a:avLst/>
          </a:prstGeom>
          <a:noFill/>
        </p:spPr>
        <p:txBody>
          <a:bodyPr wrap="none" anchor="ctr"/>
          <a:lstStyle/>
          <a:p>
            <a:pPr algn="r"/>
            <a:r>
              <a:rPr lang="en-US" sz="2400" b="1" dirty="0">
                <a:solidFill>
                  <a:srgbClr val="F2A51A"/>
                </a:solidFill>
                <a:latin typeface="Arial"/>
                <a:cs typeface="Arial"/>
              </a:rPr>
              <a:t>05</a:t>
            </a:r>
          </a:p>
        </p:txBody>
      </p:sp>
      <p:sp>
        <p:nvSpPr>
          <p:cNvPr id="47" name="num-06"/>
          <p:cNvSpPr txBox="1"/>
          <p:nvPr/>
        </p:nvSpPr>
        <p:spPr>
          <a:xfrm>
            <a:off x="10490200" y="4114800"/>
            <a:ext cx="889000" cy="508000"/>
          </a:xfrm>
          <a:prstGeom prst="rect">
            <a:avLst/>
          </a:prstGeom>
          <a:noFill/>
        </p:spPr>
        <p:txBody>
          <a:bodyPr wrap="none" anchor="ctr"/>
          <a:lstStyle/>
          <a:p>
            <a:pPr algn="r"/>
            <a:r>
              <a:rPr lang="en-US" sz="2400" b="1" dirty="0">
                <a:solidFill>
                  <a:srgbClr val="F2A51A"/>
                </a:solidFill>
                <a:latin typeface="Arial"/>
                <a:cs typeface="Arial"/>
              </a:rPr>
              <a:t>06</a:t>
            </a:r>
          </a:p>
        </p:txBody>
      </p:sp>
      <p:pic>
        <p:nvPicPr>
          <p:cNvPr id="48" name="Graphic 48" descr="Role badge"/>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2000" y="1727200"/>
            <a:ext cx="508000" cy="508000"/>
          </a:xfrm>
          <a:prstGeom prst="rect">
            <a:avLst/>
          </a:prstGeom>
        </p:spPr>
      </p:pic>
      <p:pic>
        <p:nvPicPr>
          <p:cNvPr id="49" name="Graphic 49" descr="Target"/>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95800" y="1727200"/>
            <a:ext cx="508000" cy="508000"/>
          </a:xfrm>
          <a:prstGeom prst="rect">
            <a:avLst/>
          </a:prstGeom>
        </p:spPr>
      </p:pic>
      <p:pic>
        <p:nvPicPr>
          <p:cNvPr id="50" name="Graphic 50" descr="Audience"/>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9600" y="1727200"/>
            <a:ext cx="508000" cy="508000"/>
          </a:xfrm>
          <a:prstGeom prst="rect">
            <a:avLst/>
          </a:prstGeom>
        </p:spPr>
      </p:pic>
      <p:pic>
        <p:nvPicPr>
          <p:cNvPr id="51" name="Graphic 51" descr="Details checklist"/>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000" y="4114800"/>
            <a:ext cx="508000" cy="508000"/>
          </a:xfrm>
          <a:prstGeom prst="rect">
            <a:avLst/>
          </a:prstGeom>
        </p:spPr>
      </p:pic>
      <p:pic>
        <p:nvPicPr>
          <p:cNvPr id="52" name="Graphic 52" descr="Instructions"/>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95800" y="4114800"/>
            <a:ext cx="508000" cy="508000"/>
          </a:xfrm>
          <a:prstGeom prst="rect">
            <a:avLst/>
          </a:prstGeom>
        </p:spPr>
      </p:pic>
      <p:pic>
        <p:nvPicPr>
          <p:cNvPr id="53" name="Graphic 53" descr="Resources"/>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29600" y="4114800"/>
            <a:ext cx="508000" cy="508000"/>
          </a:xfrm>
          <a:prstGeom prst="rect">
            <a:avLst/>
          </a:prstGeom>
        </p:spPr>
      </p:pic>
    </p:spTree>
    <p:extLst>
      <p:ext uri="{BB962C8B-B14F-4D97-AF65-F5344CB8AC3E}">
        <p14:creationId xmlns:p14="http://schemas.microsoft.com/office/powerpoint/2010/main" val="259098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before-card"/>
          <p:cNvSpPr/>
          <p:nvPr/>
        </p:nvSpPr>
        <p:spPr>
          <a:xfrm>
            <a:off x="609600" y="1498600"/>
            <a:ext cx="3429000" cy="4089400"/>
          </a:xfrm>
          <a:prstGeom prst="rect">
            <a:avLst/>
          </a:prstGeom>
          <a:solidFill>
            <a:srgbClr val="F1F4F8"/>
          </a:solidFill>
          <a:ln>
            <a:noFill/>
          </a:ln>
        </p:spPr>
        <p:txBody>
          <a:bodyPr/>
          <a:lstStyle/>
          <a:p>
            <a:endParaRPr lang="en-US"/>
          </a:p>
        </p:txBody>
      </p:sp>
      <p:sp>
        <p:nvSpPr>
          <p:cNvPr id="21" name="before-bar"/>
          <p:cNvSpPr/>
          <p:nvPr/>
        </p:nvSpPr>
        <p:spPr>
          <a:xfrm>
            <a:off x="609600" y="1498600"/>
            <a:ext cx="3429000" cy="50800"/>
          </a:xfrm>
          <a:prstGeom prst="rect">
            <a:avLst/>
          </a:prstGeom>
          <a:solidFill>
            <a:srgbClr val="6B7280"/>
          </a:solidFill>
          <a:ln>
            <a:noFill/>
          </a:ln>
        </p:spPr>
        <p:txBody>
          <a:bodyPr/>
          <a:lstStyle/>
          <a:p>
            <a:endParaRPr lang="en-US"/>
          </a:p>
        </p:txBody>
      </p:sp>
      <p:sp>
        <p:nvSpPr>
          <p:cNvPr id="22" name="after-card"/>
          <p:cNvSpPr/>
          <p:nvPr/>
        </p:nvSpPr>
        <p:spPr>
          <a:xfrm>
            <a:off x="4292600" y="1498600"/>
            <a:ext cx="7289800" cy="4089400"/>
          </a:xfrm>
          <a:prstGeom prst="rect">
            <a:avLst/>
          </a:prstGeom>
          <a:solidFill>
            <a:srgbClr val="FDF3E1"/>
          </a:solidFill>
          <a:ln>
            <a:noFill/>
          </a:ln>
        </p:spPr>
        <p:txBody>
          <a:bodyPr/>
          <a:lstStyle/>
          <a:p>
            <a:endParaRPr lang="en-US"/>
          </a:p>
        </p:txBody>
      </p:sp>
      <p:sp>
        <p:nvSpPr>
          <p:cNvPr id="23" name="after-bar"/>
          <p:cNvSpPr/>
          <p:nvPr/>
        </p:nvSpPr>
        <p:spPr>
          <a:xfrm>
            <a:off x="4292600" y="1498600"/>
            <a:ext cx="7289800" cy="50800"/>
          </a:xfrm>
          <a:prstGeom prst="rect">
            <a:avLst/>
          </a:prstGeom>
          <a:solidFill>
            <a:srgbClr val="F2A51A"/>
          </a:solidFill>
          <a:ln>
            <a:noFill/>
          </a:ln>
        </p:spPr>
        <p:txBody>
          <a:bodyPr/>
          <a:lstStyle/>
          <a:p>
            <a:endParaRPr lang="en-US"/>
          </a:p>
        </p:txBody>
      </p:sp>
      <p:pic>
        <p:nvPicPr>
          <p:cNvPr id="2" name="Picture 1">
            <a:extLst>
              <a:ext uri="{FF2B5EF4-FFF2-40B4-BE49-F238E27FC236}">
                <a16:creationId xmlns:a16="http://schemas.microsoft.com/office/drawing/2014/main" id="{7B1101B7-1F37-4E23-8587-3047D46863A5}"/>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29B30521-51D5-4079-AF88-87F37FB35210}"/>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lang="en-US" dirty="0"/>
              <a:t>E</a:t>
            </a:r>
            <a:r>
              <a:rPr sz="3200" b="1" dirty="0">
                <a:solidFill>
                  <a:srgbClr val="14284B"/>
                </a:solidFill>
                <a:latin typeface="Arial"/>
                <a:ea typeface="Arial"/>
                <a:cs typeface="Arial"/>
              </a:rPr>
              <a:t>xample</a:t>
            </a:r>
          </a:p>
        </p:txBody>
      </p:sp>
      <p:sp>
        <p:nvSpPr>
          <p:cNvPr id="4" name="footer-brand">
            <a:extLst>
              <a:ext uri="{FF2B5EF4-FFF2-40B4-BE49-F238E27FC236}">
                <a16:creationId xmlns:a16="http://schemas.microsoft.com/office/drawing/2014/main" id="{B16E51C5-1CD5-4AA7-A068-5BAE911C11DB}"/>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F9BD2DCF-4F41-4B85-AC2E-5F3ECB83F0F3}"/>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AF2DCD19-E737-4EF8-BBDA-8DF9A643C2D8}"/>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5</a:t>
            </a:r>
          </a:p>
        </p:txBody>
      </p:sp>
      <p:sp>
        <p:nvSpPr>
          <p:cNvPr id="7" name="before-label">
            <a:extLst>
              <a:ext uri="{FF2B5EF4-FFF2-40B4-BE49-F238E27FC236}">
                <a16:creationId xmlns:a16="http://schemas.microsoft.com/office/drawing/2014/main" id="{0B357C1B-4848-4DDD-8B81-DC31B6645CA4}"/>
              </a:ext>
            </a:extLst>
          </p:cNvPr>
          <p:cNvSpPr>
            <a:spLocks noGrp="1"/>
          </p:cNvSpPr>
          <p:nvPr/>
        </p:nvSpPr>
        <p:spPr>
          <a:xfrm>
            <a:off x="762000" y="1727200"/>
            <a:ext cx="3124200" cy="381000"/>
          </a:xfrm>
          <a:prstGeom prst="rect">
            <a:avLst/>
          </a:prstGeom>
          <a:noFill/>
          <a:ln w="0">
            <a:noFill/>
            <a:prstDash val="solid"/>
          </a:ln>
        </p:spPr>
        <p:txBody>
          <a:bodyPr/>
          <a:lstStyle>
            <a:defPPr>
              <a:defRPr sz="2000" b="1">
                <a:solidFill>
                  <a:srgbClr val="6B7280"/>
                </a:solidFill>
                <a:latin typeface="Arial"/>
                <a:ea typeface="Arial"/>
                <a:cs typeface="Arial"/>
              </a:defRPr>
            </a:defPPr>
            <a:lvl1pPr>
              <a:defRPr sz="2000" b="1">
                <a:solidFill>
                  <a:srgbClr val="6B7280"/>
                </a:solidFill>
                <a:latin typeface="Arial"/>
                <a:ea typeface="Arial"/>
                <a:cs typeface="Arial"/>
              </a:defRPr>
            </a:lvl1pPr>
            <a:lvl2pPr>
              <a:defRPr sz="2000" b="1">
                <a:solidFill>
                  <a:srgbClr val="6B7280"/>
                </a:solidFill>
                <a:latin typeface="Arial"/>
                <a:ea typeface="Arial"/>
                <a:cs typeface="Arial"/>
              </a:defRPr>
            </a:lvl2pPr>
            <a:lvl3pPr>
              <a:defRPr sz="2000" b="1">
                <a:solidFill>
                  <a:srgbClr val="6B7280"/>
                </a:solidFill>
                <a:latin typeface="Arial"/>
                <a:ea typeface="Arial"/>
                <a:cs typeface="Arial"/>
              </a:defRPr>
            </a:lvl3pPr>
            <a:lvl4pPr>
              <a:defRPr sz="2000" b="1">
                <a:solidFill>
                  <a:srgbClr val="6B7280"/>
                </a:solidFill>
                <a:latin typeface="Arial"/>
                <a:ea typeface="Arial"/>
                <a:cs typeface="Arial"/>
              </a:defRPr>
            </a:lvl4pPr>
            <a:lvl5pPr>
              <a:defRPr sz="2000" b="1">
                <a:solidFill>
                  <a:srgbClr val="6B7280"/>
                </a:solidFill>
                <a:latin typeface="Arial"/>
                <a:ea typeface="Arial"/>
                <a:cs typeface="Arial"/>
              </a:defRPr>
            </a:lvl5pPr>
            <a:lvl6pPr>
              <a:defRPr sz="2000" b="1">
                <a:solidFill>
                  <a:srgbClr val="6B7280"/>
                </a:solidFill>
                <a:latin typeface="Arial"/>
                <a:ea typeface="Arial"/>
                <a:cs typeface="Arial"/>
              </a:defRPr>
            </a:lvl6pPr>
            <a:lvl7pPr>
              <a:defRPr sz="2000" b="1">
                <a:solidFill>
                  <a:srgbClr val="6B7280"/>
                </a:solidFill>
                <a:latin typeface="Arial"/>
                <a:ea typeface="Arial"/>
                <a:cs typeface="Arial"/>
              </a:defRPr>
            </a:lvl7pPr>
            <a:lvl8pPr>
              <a:defRPr sz="2000" b="1">
                <a:solidFill>
                  <a:srgbClr val="6B7280"/>
                </a:solidFill>
                <a:latin typeface="Arial"/>
                <a:ea typeface="Arial"/>
                <a:cs typeface="Arial"/>
              </a:defRPr>
            </a:lvl8pPr>
            <a:lvl9pPr>
              <a:defRPr sz="2000" b="1">
                <a:solidFill>
                  <a:srgbClr val="6B7280"/>
                </a:solidFill>
                <a:latin typeface="Arial"/>
                <a:ea typeface="Arial"/>
                <a:cs typeface="Arial"/>
              </a:defRPr>
            </a:lvl9pPr>
          </a:lstStyle>
          <a:p>
            <a:pPr>
              <a:defRPr sz="2000" b="1">
                <a:solidFill>
                  <a:srgbClr val="6B7280"/>
                </a:solidFill>
                <a:latin typeface="Arial"/>
                <a:ea typeface="Arial"/>
                <a:cs typeface="Arial"/>
              </a:defRPr>
            </a:pPr>
            <a:r>
              <a:rPr lang="en-US" sz="2000" b="1" dirty="0">
                <a:solidFill>
                  <a:srgbClr val="6B7280"/>
                </a:solidFill>
                <a:latin typeface="Arial"/>
                <a:ea typeface="Arial"/>
                <a:cs typeface="Arial"/>
              </a:rPr>
              <a:t>What not to do:</a:t>
            </a:r>
            <a:endParaRPr sz="2000" b="1" dirty="0">
              <a:solidFill>
                <a:srgbClr val="6B7280"/>
              </a:solidFill>
              <a:latin typeface="Arial"/>
              <a:ea typeface="Arial"/>
              <a:cs typeface="Arial"/>
            </a:endParaRPr>
          </a:p>
        </p:txBody>
      </p:sp>
      <p:sp>
        <p:nvSpPr>
          <p:cNvPr id="8" name="before">
            <a:extLst>
              <a:ext uri="{FF2B5EF4-FFF2-40B4-BE49-F238E27FC236}">
                <a16:creationId xmlns:a16="http://schemas.microsoft.com/office/drawing/2014/main" id="{87F07DCF-EA67-48D3-B387-1E7302BAB115}"/>
              </a:ext>
            </a:extLst>
          </p:cNvPr>
          <p:cNvSpPr>
            <a:spLocks noGrp="1"/>
          </p:cNvSpPr>
          <p:nvPr/>
        </p:nvSpPr>
        <p:spPr>
          <a:xfrm>
            <a:off x="762000" y="2209800"/>
            <a:ext cx="3124200" cy="2540000"/>
          </a:xfrm>
          <a:prstGeom prst="rect">
            <a:avLst/>
          </a:prstGeom>
          <a:noFill/>
          <a:ln w="0">
            <a:noFill/>
            <a:prstDash val="solid"/>
          </a:ln>
        </p:spPr>
        <p:txBody>
          <a:bodyPr/>
          <a:lstStyle>
            <a:defPPr>
              <a:defRPr sz="2500" b="0">
                <a:solidFill>
                  <a:srgbClr val="14284B"/>
                </a:solidFill>
                <a:latin typeface="Arial"/>
                <a:ea typeface="Arial"/>
                <a:cs typeface="Arial"/>
              </a:defRPr>
            </a:defPPr>
            <a:lvl1pPr>
              <a:defRPr sz="2500" b="0">
                <a:solidFill>
                  <a:srgbClr val="14284B"/>
                </a:solidFill>
                <a:latin typeface="Arial"/>
                <a:ea typeface="Arial"/>
                <a:cs typeface="Arial"/>
              </a:defRPr>
            </a:lvl1pPr>
            <a:lvl2pPr>
              <a:defRPr sz="2500" b="0">
                <a:solidFill>
                  <a:srgbClr val="14284B"/>
                </a:solidFill>
                <a:latin typeface="Arial"/>
                <a:ea typeface="Arial"/>
                <a:cs typeface="Arial"/>
              </a:defRPr>
            </a:lvl2pPr>
            <a:lvl3pPr>
              <a:defRPr sz="2500" b="0">
                <a:solidFill>
                  <a:srgbClr val="14284B"/>
                </a:solidFill>
                <a:latin typeface="Arial"/>
                <a:ea typeface="Arial"/>
                <a:cs typeface="Arial"/>
              </a:defRPr>
            </a:lvl3pPr>
            <a:lvl4pPr>
              <a:defRPr sz="2500" b="0">
                <a:solidFill>
                  <a:srgbClr val="14284B"/>
                </a:solidFill>
                <a:latin typeface="Arial"/>
                <a:ea typeface="Arial"/>
                <a:cs typeface="Arial"/>
              </a:defRPr>
            </a:lvl4pPr>
            <a:lvl5pPr>
              <a:defRPr sz="2500" b="0">
                <a:solidFill>
                  <a:srgbClr val="14284B"/>
                </a:solidFill>
                <a:latin typeface="Arial"/>
                <a:ea typeface="Arial"/>
                <a:cs typeface="Arial"/>
              </a:defRPr>
            </a:lvl5pPr>
            <a:lvl6pPr>
              <a:defRPr sz="2500" b="0">
                <a:solidFill>
                  <a:srgbClr val="14284B"/>
                </a:solidFill>
                <a:latin typeface="Arial"/>
                <a:ea typeface="Arial"/>
                <a:cs typeface="Arial"/>
              </a:defRPr>
            </a:lvl6pPr>
            <a:lvl7pPr>
              <a:defRPr sz="2500" b="0">
                <a:solidFill>
                  <a:srgbClr val="14284B"/>
                </a:solidFill>
                <a:latin typeface="Arial"/>
                <a:ea typeface="Arial"/>
                <a:cs typeface="Arial"/>
              </a:defRPr>
            </a:lvl7pPr>
            <a:lvl8pPr>
              <a:defRPr sz="2500" b="0">
                <a:solidFill>
                  <a:srgbClr val="14284B"/>
                </a:solidFill>
                <a:latin typeface="Arial"/>
                <a:ea typeface="Arial"/>
                <a:cs typeface="Arial"/>
              </a:defRPr>
            </a:lvl8pPr>
            <a:lvl9pPr>
              <a:defRPr sz="2500" b="0">
                <a:solidFill>
                  <a:srgbClr val="14284B"/>
                </a:solidFill>
                <a:latin typeface="Arial"/>
                <a:ea typeface="Arial"/>
                <a:cs typeface="Arial"/>
              </a:defRPr>
            </a:lvl9pPr>
          </a:lstStyle>
          <a:p>
            <a:pPr>
              <a:defRPr sz="2500" b="0">
                <a:solidFill>
                  <a:srgbClr val="14284B"/>
                </a:solidFill>
                <a:latin typeface="Arial"/>
                <a:ea typeface="Arial"/>
                <a:cs typeface="Arial"/>
              </a:defRPr>
            </a:pPr>
            <a:r>
              <a:rPr sz="2500" b="0">
                <a:solidFill>
                  <a:srgbClr val="14284B"/>
                </a:solidFill>
                <a:latin typeface="Arial"/>
                <a:ea typeface="Arial"/>
                <a:cs typeface="Arial"/>
              </a:rPr>
              <a:t>“Write a blog about a fall trip to the Adirondacks.”</a:t>
            </a:r>
          </a:p>
        </p:txBody>
      </p:sp>
      <p:sp>
        <p:nvSpPr>
          <p:cNvPr id="9" name="after-label">
            <a:extLst>
              <a:ext uri="{FF2B5EF4-FFF2-40B4-BE49-F238E27FC236}">
                <a16:creationId xmlns:a16="http://schemas.microsoft.com/office/drawing/2014/main" id="{66FC21F6-95E2-49F2-8AF8-1610561324A5}"/>
              </a:ext>
            </a:extLst>
          </p:cNvPr>
          <p:cNvSpPr>
            <a:spLocks noGrp="1"/>
          </p:cNvSpPr>
          <p:nvPr/>
        </p:nvSpPr>
        <p:spPr>
          <a:xfrm>
            <a:off x="4445000" y="1727200"/>
            <a:ext cx="6985000" cy="406400"/>
          </a:xfrm>
          <a:prstGeom prst="rect">
            <a:avLst/>
          </a:prstGeom>
          <a:noFill/>
          <a:ln w="0">
            <a:noFill/>
            <a:prstDash val="solid"/>
          </a:ln>
        </p:spPr>
        <p:txBody>
          <a:bodyPr/>
          <a:lstStyle>
            <a:defPPr>
              <a:defRPr sz="2200" b="1">
                <a:solidFill>
                  <a:srgbClr val="14284B"/>
                </a:solidFill>
                <a:latin typeface="Arial"/>
                <a:ea typeface="Arial"/>
                <a:cs typeface="Arial"/>
              </a:defRPr>
            </a:defPPr>
            <a:lvl1pPr>
              <a:defRPr sz="2200" b="1">
                <a:solidFill>
                  <a:srgbClr val="14284B"/>
                </a:solidFill>
                <a:latin typeface="Arial"/>
                <a:ea typeface="Arial"/>
                <a:cs typeface="Arial"/>
              </a:defRPr>
            </a:lvl1pPr>
            <a:lvl2pPr>
              <a:defRPr sz="2200" b="1">
                <a:solidFill>
                  <a:srgbClr val="14284B"/>
                </a:solidFill>
                <a:latin typeface="Arial"/>
                <a:ea typeface="Arial"/>
                <a:cs typeface="Arial"/>
              </a:defRPr>
            </a:lvl2pPr>
            <a:lvl3pPr>
              <a:defRPr sz="2200" b="1">
                <a:solidFill>
                  <a:srgbClr val="14284B"/>
                </a:solidFill>
                <a:latin typeface="Arial"/>
                <a:ea typeface="Arial"/>
                <a:cs typeface="Arial"/>
              </a:defRPr>
            </a:lvl3pPr>
            <a:lvl4pPr>
              <a:defRPr sz="2200" b="1">
                <a:solidFill>
                  <a:srgbClr val="14284B"/>
                </a:solidFill>
                <a:latin typeface="Arial"/>
                <a:ea typeface="Arial"/>
                <a:cs typeface="Arial"/>
              </a:defRPr>
            </a:lvl4pPr>
            <a:lvl5pPr>
              <a:defRPr sz="2200" b="1">
                <a:solidFill>
                  <a:srgbClr val="14284B"/>
                </a:solidFill>
                <a:latin typeface="Arial"/>
                <a:ea typeface="Arial"/>
                <a:cs typeface="Arial"/>
              </a:defRPr>
            </a:lvl5pPr>
            <a:lvl6pPr>
              <a:defRPr sz="2200" b="1">
                <a:solidFill>
                  <a:srgbClr val="14284B"/>
                </a:solidFill>
                <a:latin typeface="Arial"/>
                <a:ea typeface="Arial"/>
                <a:cs typeface="Arial"/>
              </a:defRPr>
            </a:lvl6pPr>
            <a:lvl7pPr>
              <a:defRPr sz="2200" b="1">
                <a:solidFill>
                  <a:srgbClr val="14284B"/>
                </a:solidFill>
                <a:latin typeface="Arial"/>
                <a:ea typeface="Arial"/>
                <a:cs typeface="Arial"/>
              </a:defRPr>
            </a:lvl7pPr>
            <a:lvl8pPr>
              <a:defRPr sz="2200" b="1">
                <a:solidFill>
                  <a:srgbClr val="14284B"/>
                </a:solidFill>
                <a:latin typeface="Arial"/>
                <a:ea typeface="Arial"/>
                <a:cs typeface="Arial"/>
              </a:defRPr>
            </a:lvl8pPr>
            <a:lvl9pPr>
              <a:defRPr sz="2200" b="1">
                <a:solidFill>
                  <a:srgbClr val="14284B"/>
                </a:solidFill>
                <a:latin typeface="Arial"/>
                <a:ea typeface="Arial"/>
                <a:cs typeface="Arial"/>
              </a:defRPr>
            </a:lvl9pPr>
          </a:lstStyle>
          <a:p>
            <a:pPr>
              <a:defRPr sz="2200" b="1">
                <a:solidFill>
                  <a:srgbClr val="14284B"/>
                </a:solidFill>
                <a:latin typeface="Arial"/>
                <a:ea typeface="Arial"/>
                <a:cs typeface="Arial"/>
              </a:defRPr>
            </a:pPr>
            <a:r>
              <a:rPr lang="en-US" sz="2200" b="1">
                <a:solidFill>
                  <a:srgbClr val="14284B"/>
                </a:solidFill>
                <a:latin typeface="Arial"/>
                <a:ea typeface="Arial"/>
                <a:cs typeface="Arial"/>
              </a:rPr>
              <a:t>Improved prompt:</a:t>
            </a:r>
            <a:endParaRPr sz="2200" b="1" dirty="0">
              <a:solidFill>
                <a:srgbClr val="14284B"/>
              </a:solidFill>
              <a:latin typeface="Arial"/>
              <a:ea typeface="Arial"/>
              <a:cs typeface="Arial"/>
            </a:endParaRPr>
          </a:p>
        </p:txBody>
      </p:sp>
      <p:sp>
        <p:nvSpPr>
          <p:cNvPr id="10" name="after">
            <a:extLst>
              <a:ext uri="{FF2B5EF4-FFF2-40B4-BE49-F238E27FC236}">
                <a16:creationId xmlns:a16="http://schemas.microsoft.com/office/drawing/2014/main" id="{6966B4D4-1087-452D-BF10-73745B0FA2EC}"/>
              </a:ext>
            </a:extLst>
          </p:cNvPr>
          <p:cNvSpPr>
            <a:spLocks noGrp="1"/>
          </p:cNvSpPr>
          <p:nvPr/>
        </p:nvSpPr>
        <p:spPr>
          <a:xfrm>
            <a:off x="4445000" y="2209800"/>
            <a:ext cx="6985000" cy="3251200"/>
          </a:xfrm>
          <a:prstGeom prst="rect">
            <a:avLst/>
          </a:prstGeom>
          <a:noFill/>
          <a:ln w="0">
            <a:noFill/>
            <a:prstDash val="solid"/>
          </a:ln>
        </p:spPr>
        <p:txBody>
          <a:bodyPr/>
          <a:lstStyle>
            <a:defPPr>
              <a:defRPr sz="2600" b="0">
                <a:solidFill>
                  <a:srgbClr val="1F2933"/>
                </a:solidFill>
                <a:latin typeface="Arial"/>
                <a:ea typeface="Arial"/>
                <a:cs typeface="Arial"/>
              </a:defRPr>
            </a:defPPr>
            <a:lvl1pPr>
              <a:defRPr sz="2600" b="0">
                <a:solidFill>
                  <a:srgbClr val="1F2933"/>
                </a:solidFill>
                <a:latin typeface="Arial"/>
                <a:ea typeface="Arial"/>
                <a:cs typeface="Arial"/>
              </a:defRPr>
            </a:lvl1pPr>
            <a:lvl2pPr>
              <a:defRPr sz="2600" b="0">
                <a:solidFill>
                  <a:srgbClr val="1F2933"/>
                </a:solidFill>
                <a:latin typeface="Arial"/>
                <a:ea typeface="Arial"/>
                <a:cs typeface="Arial"/>
              </a:defRPr>
            </a:lvl2pPr>
            <a:lvl3pPr>
              <a:defRPr sz="2600" b="0">
                <a:solidFill>
                  <a:srgbClr val="1F2933"/>
                </a:solidFill>
                <a:latin typeface="Arial"/>
                <a:ea typeface="Arial"/>
                <a:cs typeface="Arial"/>
              </a:defRPr>
            </a:lvl3pPr>
            <a:lvl4pPr>
              <a:defRPr sz="2600" b="0">
                <a:solidFill>
                  <a:srgbClr val="1F2933"/>
                </a:solidFill>
                <a:latin typeface="Arial"/>
                <a:ea typeface="Arial"/>
                <a:cs typeface="Arial"/>
              </a:defRPr>
            </a:lvl4pPr>
            <a:lvl5pPr>
              <a:defRPr sz="2600" b="0">
                <a:solidFill>
                  <a:srgbClr val="1F2933"/>
                </a:solidFill>
                <a:latin typeface="Arial"/>
                <a:ea typeface="Arial"/>
                <a:cs typeface="Arial"/>
              </a:defRPr>
            </a:lvl5pPr>
            <a:lvl6pPr>
              <a:defRPr sz="2600" b="0">
                <a:solidFill>
                  <a:srgbClr val="1F2933"/>
                </a:solidFill>
                <a:latin typeface="Arial"/>
                <a:ea typeface="Arial"/>
                <a:cs typeface="Arial"/>
              </a:defRPr>
            </a:lvl6pPr>
            <a:lvl7pPr>
              <a:defRPr sz="2600" b="0">
                <a:solidFill>
                  <a:srgbClr val="1F2933"/>
                </a:solidFill>
                <a:latin typeface="Arial"/>
                <a:ea typeface="Arial"/>
                <a:cs typeface="Arial"/>
              </a:defRPr>
            </a:lvl7pPr>
            <a:lvl8pPr>
              <a:defRPr sz="2600" b="0">
                <a:solidFill>
                  <a:srgbClr val="1F2933"/>
                </a:solidFill>
                <a:latin typeface="Arial"/>
                <a:ea typeface="Arial"/>
                <a:cs typeface="Arial"/>
              </a:defRPr>
            </a:lvl8pPr>
            <a:lvl9pPr>
              <a:defRPr sz="2600" b="0">
                <a:solidFill>
                  <a:srgbClr val="1F2933"/>
                </a:solidFill>
                <a:latin typeface="Arial"/>
                <a:ea typeface="Arial"/>
                <a:cs typeface="Arial"/>
              </a:defRPr>
            </a:lvl9pPr>
          </a:lstStyle>
          <a:p>
            <a:pPr>
              <a:lnSpc>
                <a:spcPct val="110000"/>
              </a:lnSpc>
              <a:defRPr sz="1700" b="0">
                <a:solidFill>
                  <a:srgbClr val="1F2933"/>
                </a:solidFill>
                <a:latin typeface="Arial"/>
                <a:ea typeface="Arial"/>
                <a:cs typeface="Arial"/>
              </a:defRPr>
            </a:pPr>
            <a:r>
              <a:rPr lang="en-US" sz="1700" b="0" dirty="0">
                <a:solidFill>
                  <a:srgbClr val="1F2933"/>
                </a:solidFill>
                <a:latin typeface="Arial"/>
                <a:ea typeface="Arial"/>
                <a:cs typeface="Arial"/>
              </a:rPr>
              <a:t>You are a tourism content writer supporting Adirondacks destination marketing. Create an outline for a blog that helps readers plan a two-day fall getaway for couples who enjoy scenic outings, local food, and a relaxed pace. Focus on one base community and nearby experiences supported by the supplied sources, with no more than three main activities per day. Use a warm, practical voice grounded in specific details, and avoid generic travel phrases. Ask about missing essentials before drafting, and flag unsupported information. Use only the approved destination materials and writing samples in this project, and identify the source for each proposed experience. If you cannot access a source, tell me.</a:t>
            </a:r>
          </a:p>
        </p:txBody>
      </p:sp>
    </p:spTree>
    <p:extLst>
      <p:ext uri="{BB962C8B-B14F-4D97-AF65-F5344CB8AC3E}">
        <p14:creationId xmlns:p14="http://schemas.microsoft.com/office/powerpoint/2010/main" val="81186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input-card-1"/>
          <p:cNvSpPr/>
          <p:nvPr/>
        </p:nvSpPr>
        <p:spPr>
          <a:xfrm>
            <a:off x="609600" y="1498600"/>
            <a:ext cx="6858000" cy="1320800"/>
          </a:xfrm>
          <a:prstGeom prst="rect">
            <a:avLst/>
          </a:prstGeom>
          <a:solidFill>
            <a:srgbClr val="F1F4F8"/>
          </a:solidFill>
          <a:ln>
            <a:noFill/>
          </a:ln>
        </p:spPr>
        <p:txBody>
          <a:bodyPr/>
          <a:lstStyle/>
          <a:p>
            <a:endParaRPr lang="en-US"/>
          </a:p>
        </p:txBody>
      </p:sp>
      <p:sp>
        <p:nvSpPr>
          <p:cNvPr id="31" name="input-bar-1"/>
          <p:cNvSpPr/>
          <p:nvPr/>
        </p:nvSpPr>
        <p:spPr>
          <a:xfrm>
            <a:off x="609600" y="1498600"/>
            <a:ext cx="76200" cy="1320800"/>
          </a:xfrm>
          <a:prstGeom prst="rect">
            <a:avLst/>
          </a:prstGeom>
          <a:solidFill>
            <a:srgbClr val="F2A51A"/>
          </a:solidFill>
          <a:ln>
            <a:noFill/>
          </a:ln>
        </p:spPr>
        <p:txBody>
          <a:bodyPr/>
          <a:lstStyle/>
          <a:p>
            <a:endParaRPr lang="en-US"/>
          </a:p>
        </p:txBody>
      </p:sp>
      <p:sp>
        <p:nvSpPr>
          <p:cNvPr id="32" name="input-card-2"/>
          <p:cNvSpPr/>
          <p:nvPr/>
        </p:nvSpPr>
        <p:spPr>
          <a:xfrm>
            <a:off x="609600" y="3048000"/>
            <a:ext cx="6858000" cy="1320800"/>
          </a:xfrm>
          <a:prstGeom prst="rect">
            <a:avLst/>
          </a:prstGeom>
          <a:solidFill>
            <a:srgbClr val="F1F4F8"/>
          </a:solidFill>
          <a:ln>
            <a:noFill/>
          </a:ln>
        </p:spPr>
        <p:txBody>
          <a:bodyPr/>
          <a:lstStyle/>
          <a:p>
            <a:endParaRPr lang="en-US"/>
          </a:p>
        </p:txBody>
      </p:sp>
      <p:sp>
        <p:nvSpPr>
          <p:cNvPr id="33" name="input-bar-2"/>
          <p:cNvSpPr/>
          <p:nvPr/>
        </p:nvSpPr>
        <p:spPr>
          <a:xfrm>
            <a:off x="609600" y="3048000"/>
            <a:ext cx="76200" cy="1320800"/>
          </a:xfrm>
          <a:prstGeom prst="rect">
            <a:avLst/>
          </a:prstGeom>
          <a:solidFill>
            <a:srgbClr val="F2A51A"/>
          </a:solidFill>
          <a:ln>
            <a:noFill/>
          </a:ln>
        </p:spPr>
        <p:txBody>
          <a:bodyPr/>
          <a:lstStyle/>
          <a:p>
            <a:endParaRPr lang="en-US"/>
          </a:p>
        </p:txBody>
      </p:sp>
      <p:sp>
        <p:nvSpPr>
          <p:cNvPr id="34" name="input-card-3"/>
          <p:cNvSpPr/>
          <p:nvPr/>
        </p:nvSpPr>
        <p:spPr>
          <a:xfrm>
            <a:off x="609600" y="4597400"/>
            <a:ext cx="6858000" cy="1320800"/>
          </a:xfrm>
          <a:prstGeom prst="rect">
            <a:avLst/>
          </a:prstGeom>
          <a:solidFill>
            <a:srgbClr val="F1F4F8"/>
          </a:solidFill>
          <a:ln>
            <a:noFill/>
          </a:ln>
        </p:spPr>
        <p:txBody>
          <a:bodyPr/>
          <a:lstStyle/>
          <a:p>
            <a:endParaRPr lang="en-US"/>
          </a:p>
        </p:txBody>
      </p:sp>
      <p:sp>
        <p:nvSpPr>
          <p:cNvPr id="35" name="input-bar-3"/>
          <p:cNvSpPr/>
          <p:nvPr/>
        </p:nvSpPr>
        <p:spPr>
          <a:xfrm>
            <a:off x="609600" y="4597400"/>
            <a:ext cx="76200" cy="1320800"/>
          </a:xfrm>
          <a:prstGeom prst="rect">
            <a:avLst/>
          </a:prstGeom>
          <a:solidFill>
            <a:srgbClr val="F2A51A"/>
          </a:solidFill>
          <a:ln>
            <a:noFill/>
          </a:ln>
        </p:spPr>
        <p:txBody>
          <a:bodyPr/>
          <a:lstStyle/>
          <a:p>
            <a:endParaRPr lang="en-US"/>
          </a:p>
        </p:txBody>
      </p:sp>
      <p:sp>
        <p:nvSpPr>
          <p:cNvPr id="36" name="output-card"/>
          <p:cNvSpPr/>
          <p:nvPr/>
        </p:nvSpPr>
        <p:spPr>
          <a:xfrm>
            <a:off x="7772400" y="1498600"/>
            <a:ext cx="3810000" cy="4419600"/>
          </a:xfrm>
          <a:prstGeom prst="rect">
            <a:avLst/>
          </a:prstGeom>
          <a:solidFill>
            <a:srgbClr val="14284B"/>
          </a:solidFill>
          <a:ln>
            <a:noFill/>
          </a:ln>
        </p:spPr>
        <p:txBody>
          <a:bodyPr/>
          <a:lstStyle/>
          <a:p>
            <a:endParaRPr lang="en-US"/>
          </a:p>
        </p:txBody>
      </p:sp>
      <p:sp>
        <p:nvSpPr>
          <p:cNvPr id="37" name="output-bar"/>
          <p:cNvSpPr/>
          <p:nvPr/>
        </p:nvSpPr>
        <p:spPr>
          <a:xfrm>
            <a:off x="7772400" y="1498600"/>
            <a:ext cx="3810000" cy="50800"/>
          </a:xfrm>
          <a:prstGeom prst="rect">
            <a:avLst/>
          </a:prstGeom>
          <a:solidFill>
            <a:srgbClr val="F2A51A"/>
          </a:solidFill>
          <a:ln>
            <a:noFill/>
          </a:ln>
        </p:spPr>
        <p:txBody>
          <a:bodyPr/>
          <a:lstStyle/>
          <a:p>
            <a:endParaRPr lang="en-US"/>
          </a:p>
        </p:txBody>
      </p:sp>
      <p:pic>
        <p:nvPicPr>
          <p:cNvPr id="2" name="Picture 1">
            <a:extLst>
              <a:ext uri="{FF2B5EF4-FFF2-40B4-BE49-F238E27FC236}">
                <a16:creationId xmlns:a16="http://schemas.microsoft.com/office/drawing/2014/main" id="{1BB85C71-9620-4E54-AEB5-ADC9C1F43700}"/>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88C3E397-541E-4ECA-80C4-C4CB4D4D0486}"/>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Source </a:t>
            </a:r>
            <a:r>
              <a:rPr lang="en-US" sz="3200" b="1" dirty="0">
                <a:solidFill>
                  <a:srgbClr val="14284B"/>
                </a:solidFill>
                <a:latin typeface="Arial"/>
                <a:ea typeface="Arial"/>
                <a:cs typeface="Arial"/>
              </a:rPr>
              <a:t>M</a:t>
            </a:r>
            <a:r>
              <a:rPr sz="3200" b="1" dirty="0">
                <a:solidFill>
                  <a:srgbClr val="14284B"/>
                </a:solidFill>
                <a:latin typeface="Arial"/>
                <a:ea typeface="Arial"/>
                <a:cs typeface="Arial"/>
              </a:rPr>
              <a:t>aterial and </a:t>
            </a:r>
            <a:r>
              <a:rPr lang="en-US" sz="3200" b="1" dirty="0">
                <a:solidFill>
                  <a:srgbClr val="14284B"/>
                </a:solidFill>
                <a:latin typeface="Arial"/>
                <a:ea typeface="Arial"/>
                <a:cs typeface="Arial"/>
              </a:rPr>
              <a:t>D</a:t>
            </a:r>
            <a:r>
              <a:rPr sz="3200" b="1" dirty="0">
                <a:solidFill>
                  <a:srgbClr val="14284B"/>
                </a:solidFill>
                <a:latin typeface="Arial"/>
                <a:ea typeface="Arial"/>
                <a:cs typeface="Arial"/>
              </a:rPr>
              <a:t>estination </a:t>
            </a:r>
            <a:r>
              <a:rPr lang="en-US" dirty="0"/>
              <a:t>V</a:t>
            </a:r>
            <a:r>
              <a:rPr sz="3200" b="1" dirty="0">
                <a:solidFill>
                  <a:srgbClr val="14284B"/>
                </a:solidFill>
                <a:latin typeface="Arial"/>
                <a:ea typeface="Arial"/>
                <a:cs typeface="Arial"/>
              </a:rPr>
              <a:t>oice</a:t>
            </a:r>
          </a:p>
        </p:txBody>
      </p:sp>
      <p:sp>
        <p:nvSpPr>
          <p:cNvPr id="4" name="footer-brand">
            <a:extLst>
              <a:ext uri="{FF2B5EF4-FFF2-40B4-BE49-F238E27FC236}">
                <a16:creationId xmlns:a16="http://schemas.microsoft.com/office/drawing/2014/main" id="{A3DC6107-1610-47B9-B2F4-7C1081F872D1}"/>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AA1996A3-9FCC-4833-8B22-8C91DC6E3233}"/>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2E70D71E-D497-4394-8CAB-75EB5D538759}"/>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6</a:t>
            </a:r>
          </a:p>
        </p:txBody>
      </p:sp>
      <p:sp>
        <p:nvSpPr>
          <p:cNvPr id="7" name="factshead">
            <a:extLst>
              <a:ext uri="{FF2B5EF4-FFF2-40B4-BE49-F238E27FC236}">
                <a16:creationId xmlns:a16="http://schemas.microsoft.com/office/drawing/2014/main" id="{0730E320-80DD-4545-8B71-73698D6E4310}"/>
              </a:ext>
            </a:extLst>
          </p:cNvPr>
          <p:cNvSpPr>
            <a:spLocks noGrp="1"/>
          </p:cNvSpPr>
          <p:nvPr/>
        </p:nvSpPr>
        <p:spPr>
          <a:xfrm>
            <a:off x="1524000" y="1651000"/>
            <a:ext cx="57912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Destination facts</a:t>
            </a:r>
          </a:p>
        </p:txBody>
      </p:sp>
      <p:sp>
        <p:nvSpPr>
          <p:cNvPr id="8" name="factsbody">
            <a:extLst>
              <a:ext uri="{FF2B5EF4-FFF2-40B4-BE49-F238E27FC236}">
                <a16:creationId xmlns:a16="http://schemas.microsoft.com/office/drawing/2014/main" id="{F30A1B26-9C5F-4498-9AA8-735DF050F802}"/>
              </a:ext>
            </a:extLst>
          </p:cNvPr>
          <p:cNvSpPr>
            <a:spLocks noGrp="1"/>
          </p:cNvSpPr>
          <p:nvPr/>
        </p:nvSpPr>
        <p:spPr>
          <a:xfrm>
            <a:off x="1524000" y="2082800"/>
            <a:ext cx="5791200" cy="7112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dirty="0">
                <a:solidFill>
                  <a:srgbClr val="1F2933"/>
                </a:solidFill>
                <a:latin typeface="Arial"/>
                <a:ea typeface="Arial"/>
                <a:cs typeface="Arial"/>
              </a:rPr>
              <a:t>Approved attraction information</a:t>
            </a:r>
          </a:p>
          <a:p>
            <a:pPr>
              <a:defRPr sz="2100" b="0">
                <a:solidFill>
                  <a:srgbClr val="1F2933"/>
                </a:solidFill>
                <a:latin typeface="Arial"/>
                <a:ea typeface="Arial"/>
                <a:cs typeface="Arial"/>
              </a:defRPr>
            </a:pPr>
            <a:r>
              <a:rPr sz="2100" b="0" dirty="0">
                <a:solidFill>
                  <a:srgbClr val="1F2933"/>
                </a:solidFill>
                <a:latin typeface="Arial"/>
                <a:ea typeface="Arial"/>
                <a:cs typeface="Arial"/>
              </a:rPr>
              <a:t>Source URLs and dates checked</a:t>
            </a:r>
          </a:p>
        </p:txBody>
      </p:sp>
      <p:sp>
        <p:nvSpPr>
          <p:cNvPr id="9" name="voicehead">
            <a:extLst>
              <a:ext uri="{FF2B5EF4-FFF2-40B4-BE49-F238E27FC236}">
                <a16:creationId xmlns:a16="http://schemas.microsoft.com/office/drawing/2014/main" id="{E2E11EA8-C605-4E7D-986D-2D9F861B95AD}"/>
              </a:ext>
            </a:extLst>
          </p:cNvPr>
          <p:cNvSpPr>
            <a:spLocks noGrp="1"/>
          </p:cNvSpPr>
          <p:nvPr/>
        </p:nvSpPr>
        <p:spPr>
          <a:xfrm>
            <a:off x="1524000" y="3200400"/>
            <a:ext cx="57912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dirty="0">
                <a:solidFill>
                  <a:srgbClr val="14284B"/>
                </a:solidFill>
                <a:latin typeface="Arial"/>
                <a:ea typeface="Arial"/>
                <a:cs typeface="Arial"/>
              </a:rPr>
              <a:t>Voice examples</a:t>
            </a:r>
          </a:p>
        </p:txBody>
      </p:sp>
      <p:sp>
        <p:nvSpPr>
          <p:cNvPr id="10" name="voicebody">
            <a:extLst>
              <a:ext uri="{FF2B5EF4-FFF2-40B4-BE49-F238E27FC236}">
                <a16:creationId xmlns:a16="http://schemas.microsoft.com/office/drawing/2014/main" id="{9BF55421-7A14-4A7F-B87F-60E81422A9EB}"/>
              </a:ext>
            </a:extLst>
          </p:cNvPr>
          <p:cNvSpPr>
            <a:spLocks noGrp="1"/>
          </p:cNvSpPr>
          <p:nvPr/>
        </p:nvSpPr>
        <p:spPr>
          <a:xfrm>
            <a:off x="1524000" y="3632200"/>
            <a:ext cx="5791200" cy="7112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dirty="0">
                <a:solidFill>
                  <a:srgbClr val="1F2933"/>
                </a:solidFill>
                <a:latin typeface="Arial"/>
                <a:ea typeface="Arial"/>
                <a:cs typeface="Arial"/>
              </a:rPr>
              <a:t>Two or three approved samples</a:t>
            </a:r>
          </a:p>
          <a:p>
            <a:pPr>
              <a:defRPr sz="2100" b="0">
                <a:solidFill>
                  <a:srgbClr val="1F2933"/>
                </a:solidFill>
                <a:latin typeface="Arial"/>
                <a:ea typeface="Arial"/>
                <a:cs typeface="Arial"/>
              </a:defRPr>
            </a:pPr>
            <a:r>
              <a:rPr sz="2100" b="0" dirty="0">
                <a:solidFill>
                  <a:srgbClr val="1F2933"/>
                </a:solidFill>
                <a:latin typeface="Arial"/>
                <a:ea typeface="Arial"/>
                <a:cs typeface="Arial"/>
              </a:rPr>
              <a:t>Specific wording to follow or avoid</a:t>
            </a:r>
          </a:p>
        </p:txBody>
      </p:sp>
      <p:sp>
        <p:nvSpPr>
          <p:cNvPr id="11" name="briefhead">
            <a:extLst>
              <a:ext uri="{FF2B5EF4-FFF2-40B4-BE49-F238E27FC236}">
                <a16:creationId xmlns:a16="http://schemas.microsoft.com/office/drawing/2014/main" id="{35FCA45C-FCB1-4228-91D5-5867D22B60B6}"/>
              </a:ext>
            </a:extLst>
          </p:cNvPr>
          <p:cNvSpPr>
            <a:spLocks noGrp="1"/>
          </p:cNvSpPr>
          <p:nvPr/>
        </p:nvSpPr>
        <p:spPr>
          <a:xfrm>
            <a:off x="1524000" y="4749800"/>
            <a:ext cx="5791200" cy="444500"/>
          </a:xfrm>
          <a:prstGeom prst="rect">
            <a:avLst/>
          </a:prstGeom>
          <a:noFill/>
          <a:ln w="0">
            <a:noFill/>
            <a:prstDash val="solid"/>
          </a:ln>
        </p:spPr>
        <p:txBody>
          <a:bodyPr/>
          <a:lstStyle>
            <a:defPPr>
              <a:defRPr sz="2300" b="1">
                <a:solidFill>
                  <a:srgbClr val="14284B"/>
                </a:solidFill>
                <a:latin typeface="Arial"/>
                <a:ea typeface="Arial"/>
                <a:cs typeface="Arial"/>
              </a:defRPr>
            </a:defPPr>
            <a:lvl1pPr>
              <a:defRPr sz="2300" b="1">
                <a:solidFill>
                  <a:srgbClr val="14284B"/>
                </a:solidFill>
                <a:latin typeface="Arial"/>
                <a:ea typeface="Arial"/>
                <a:cs typeface="Arial"/>
              </a:defRPr>
            </a:lvl1pPr>
            <a:lvl2pPr>
              <a:defRPr sz="2300" b="1">
                <a:solidFill>
                  <a:srgbClr val="14284B"/>
                </a:solidFill>
                <a:latin typeface="Arial"/>
                <a:ea typeface="Arial"/>
                <a:cs typeface="Arial"/>
              </a:defRPr>
            </a:lvl2pPr>
            <a:lvl3pPr>
              <a:defRPr sz="2300" b="1">
                <a:solidFill>
                  <a:srgbClr val="14284B"/>
                </a:solidFill>
                <a:latin typeface="Arial"/>
                <a:ea typeface="Arial"/>
                <a:cs typeface="Arial"/>
              </a:defRPr>
            </a:lvl3pPr>
            <a:lvl4pPr>
              <a:defRPr sz="2300" b="1">
                <a:solidFill>
                  <a:srgbClr val="14284B"/>
                </a:solidFill>
                <a:latin typeface="Arial"/>
                <a:ea typeface="Arial"/>
                <a:cs typeface="Arial"/>
              </a:defRPr>
            </a:lvl4pPr>
            <a:lvl5pPr>
              <a:defRPr sz="2300" b="1">
                <a:solidFill>
                  <a:srgbClr val="14284B"/>
                </a:solidFill>
                <a:latin typeface="Arial"/>
                <a:ea typeface="Arial"/>
                <a:cs typeface="Arial"/>
              </a:defRPr>
            </a:lvl5pPr>
            <a:lvl6pPr>
              <a:defRPr sz="2300" b="1">
                <a:solidFill>
                  <a:srgbClr val="14284B"/>
                </a:solidFill>
                <a:latin typeface="Arial"/>
                <a:ea typeface="Arial"/>
                <a:cs typeface="Arial"/>
              </a:defRPr>
            </a:lvl6pPr>
            <a:lvl7pPr>
              <a:defRPr sz="2300" b="1">
                <a:solidFill>
                  <a:srgbClr val="14284B"/>
                </a:solidFill>
                <a:latin typeface="Arial"/>
                <a:ea typeface="Arial"/>
                <a:cs typeface="Arial"/>
              </a:defRPr>
            </a:lvl7pPr>
            <a:lvl8pPr>
              <a:defRPr sz="2300" b="1">
                <a:solidFill>
                  <a:srgbClr val="14284B"/>
                </a:solidFill>
                <a:latin typeface="Arial"/>
                <a:ea typeface="Arial"/>
                <a:cs typeface="Arial"/>
              </a:defRPr>
            </a:lvl8pPr>
            <a:lvl9pPr>
              <a:defRPr sz="2300" b="1">
                <a:solidFill>
                  <a:srgbClr val="14284B"/>
                </a:solidFill>
                <a:latin typeface="Arial"/>
                <a:ea typeface="Arial"/>
                <a:cs typeface="Arial"/>
              </a:defRPr>
            </a:lvl9pPr>
          </a:lstStyle>
          <a:p>
            <a:pPr>
              <a:defRPr sz="2300" b="1">
                <a:solidFill>
                  <a:srgbClr val="14284B"/>
                </a:solidFill>
                <a:latin typeface="Arial"/>
                <a:ea typeface="Arial"/>
                <a:cs typeface="Arial"/>
              </a:defRPr>
            </a:pPr>
            <a:r>
              <a:rPr sz="2300" b="1">
                <a:solidFill>
                  <a:srgbClr val="14284B"/>
                </a:solidFill>
                <a:latin typeface="Arial"/>
                <a:ea typeface="Arial"/>
                <a:cs typeface="Arial"/>
              </a:rPr>
              <a:t>The assignment</a:t>
            </a:r>
          </a:p>
        </p:txBody>
      </p:sp>
      <p:sp>
        <p:nvSpPr>
          <p:cNvPr id="12" name="briefbody">
            <a:extLst>
              <a:ext uri="{FF2B5EF4-FFF2-40B4-BE49-F238E27FC236}">
                <a16:creationId xmlns:a16="http://schemas.microsoft.com/office/drawing/2014/main" id="{EA81B0AA-95B6-4E42-9F78-3654941081ED}"/>
              </a:ext>
            </a:extLst>
          </p:cNvPr>
          <p:cNvSpPr>
            <a:spLocks noGrp="1"/>
          </p:cNvSpPr>
          <p:nvPr/>
        </p:nvSpPr>
        <p:spPr>
          <a:xfrm>
            <a:off x="1524000" y="5181600"/>
            <a:ext cx="5791200" cy="711200"/>
          </a:xfrm>
          <a:prstGeom prst="rect">
            <a:avLst/>
          </a:prstGeom>
          <a:noFill/>
          <a:ln w="0">
            <a:noFill/>
            <a:prstDash val="solid"/>
          </a:ln>
        </p:spPr>
        <p:txBody>
          <a:bodyPr/>
          <a:lstStyle>
            <a:defPPr>
              <a:defRPr sz="2100" b="0">
                <a:solidFill>
                  <a:srgbClr val="1F2933"/>
                </a:solidFill>
                <a:latin typeface="Arial"/>
                <a:ea typeface="Arial"/>
                <a:cs typeface="Arial"/>
              </a:defRPr>
            </a:defPPr>
            <a:lvl1pPr>
              <a:defRPr sz="2100" b="0">
                <a:solidFill>
                  <a:srgbClr val="1F2933"/>
                </a:solidFill>
                <a:latin typeface="Arial"/>
                <a:ea typeface="Arial"/>
                <a:cs typeface="Arial"/>
              </a:defRPr>
            </a:lvl1pPr>
            <a:lvl2pPr>
              <a:defRPr sz="2100" b="0">
                <a:solidFill>
                  <a:srgbClr val="1F2933"/>
                </a:solidFill>
                <a:latin typeface="Arial"/>
                <a:ea typeface="Arial"/>
                <a:cs typeface="Arial"/>
              </a:defRPr>
            </a:lvl2pPr>
            <a:lvl3pPr>
              <a:defRPr sz="2100" b="0">
                <a:solidFill>
                  <a:srgbClr val="1F2933"/>
                </a:solidFill>
                <a:latin typeface="Arial"/>
                <a:ea typeface="Arial"/>
                <a:cs typeface="Arial"/>
              </a:defRPr>
            </a:lvl3pPr>
            <a:lvl4pPr>
              <a:defRPr sz="2100" b="0">
                <a:solidFill>
                  <a:srgbClr val="1F2933"/>
                </a:solidFill>
                <a:latin typeface="Arial"/>
                <a:ea typeface="Arial"/>
                <a:cs typeface="Arial"/>
              </a:defRPr>
            </a:lvl4pPr>
            <a:lvl5pPr>
              <a:defRPr sz="2100" b="0">
                <a:solidFill>
                  <a:srgbClr val="1F2933"/>
                </a:solidFill>
                <a:latin typeface="Arial"/>
                <a:ea typeface="Arial"/>
                <a:cs typeface="Arial"/>
              </a:defRPr>
            </a:lvl5pPr>
            <a:lvl6pPr>
              <a:defRPr sz="2100" b="0">
                <a:solidFill>
                  <a:srgbClr val="1F2933"/>
                </a:solidFill>
                <a:latin typeface="Arial"/>
                <a:ea typeface="Arial"/>
                <a:cs typeface="Arial"/>
              </a:defRPr>
            </a:lvl6pPr>
            <a:lvl7pPr>
              <a:defRPr sz="2100" b="0">
                <a:solidFill>
                  <a:srgbClr val="1F2933"/>
                </a:solidFill>
                <a:latin typeface="Arial"/>
                <a:ea typeface="Arial"/>
                <a:cs typeface="Arial"/>
              </a:defRPr>
            </a:lvl7pPr>
            <a:lvl8pPr>
              <a:defRPr sz="2100" b="0">
                <a:solidFill>
                  <a:srgbClr val="1F2933"/>
                </a:solidFill>
                <a:latin typeface="Arial"/>
                <a:ea typeface="Arial"/>
                <a:cs typeface="Arial"/>
              </a:defRPr>
            </a:lvl8pPr>
            <a:lvl9pPr>
              <a:defRPr sz="2100" b="0">
                <a:solidFill>
                  <a:srgbClr val="1F2933"/>
                </a:solidFill>
                <a:latin typeface="Arial"/>
                <a:ea typeface="Arial"/>
                <a:cs typeface="Arial"/>
              </a:defRPr>
            </a:lvl9pPr>
          </a:lstStyle>
          <a:p>
            <a:pPr>
              <a:defRPr sz="2100" b="0">
                <a:solidFill>
                  <a:srgbClr val="1F2933"/>
                </a:solidFill>
                <a:latin typeface="Arial"/>
                <a:ea typeface="Arial"/>
                <a:cs typeface="Arial"/>
              </a:defRPr>
            </a:pPr>
            <a:r>
              <a:rPr sz="2100" b="0" dirty="0">
                <a:solidFill>
                  <a:srgbClr val="1F2933"/>
                </a:solidFill>
                <a:latin typeface="Arial"/>
                <a:ea typeface="Arial"/>
                <a:cs typeface="Arial"/>
              </a:rPr>
              <a:t>Audience, season, goal, and pace</a:t>
            </a:r>
          </a:p>
          <a:p>
            <a:pPr>
              <a:defRPr sz="2100" b="0">
                <a:solidFill>
                  <a:srgbClr val="1F2933"/>
                </a:solidFill>
                <a:latin typeface="Arial"/>
                <a:ea typeface="Arial"/>
                <a:cs typeface="Arial"/>
              </a:defRPr>
            </a:pPr>
            <a:r>
              <a:rPr sz="2100" b="0" dirty="0">
                <a:solidFill>
                  <a:srgbClr val="1F2933"/>
                </a:solidFill>
                <a:latin typeface="Arial"/>
                <a:ea typeface="Arial"/>
                <a:cs typeface="Arial"/>
              </a:rPr>
              <a:t>One Adirondacks base community</a:t>
            </a:r>
          </a:p>
        </p:txBody>
      </p:sp>
      <p:sp>
        <p:nvSpPr>
          <p:cNvPr id="13" name="approvedhead">
            <a:extLst>
              <a:ext uri="{FF2B5EF4-FFF2-40B4-BE49-F238E27FC236}">
                <a16:creationId xmlns:a16="http://schemas.microsoft.com/office/drawing/2014/main" id="{E77E0B37-0546-4B89-A79E-8F21BA3C5398}"/>
              </a:ext>
            </a:extLst>
          </p:cNvPr>
          <p:cNvSpPr>
            <a:spLocks noGrp="1"/>
          </p:cNvSpPr>
          <p:nvPr/>
        </p:nvSpPr>
        <p:spPr>
          <a:xfrm>
            <a:off x="7975600" y="1752600"/>
            <a:ext cx="3149600" cy="444500"/>
          </a:xfrm>
          <a:prstGeom prst="rect">
            <a:avLst/>
          </a:prstGeom>
          <a:noFill/>
          <a:ln w="0">
            <a:noFill/>
            <a:prstDash val="solid"/>
          </a:ln>
        </p:spPr>
        <p:txBody>
          <a:bodyPr/>
          <a:lstStyle>
            <a:defPPr>
              <a:defRPr sz="2300" b="1">
                <a:solidFill>
                  <a:srgbClr val="FFFFFF"/>
                </a:solidFill>
                <a:latin typeface="Arial"/>
                <a:ea typeface="Arial"/>
                <a:cs typeface="Arial"/>
              </a:defRPr>
            </a:defPPr>
            <a:lvl1pPr>
              <a:defRPr sz="2300" b="1">
                <a:solidFill>
                  <a:srgbClr val="FFFFFF"/>
                </a:solidFill>
                <a:latin typeface="Arial"/>
                <a:ea typeface="Arial"/>
                <a:cs typeface="Arial"/>
              </a:defRPr>
            </a:lvl1pPr>
            <a:lvl2pPr>
              <a:defRPr sz="2300" b="1">
                <a:solidFill>
                  <a:srgbClr val="FFFFFF"/>
                </a:solidFill>
                <a:latin typeface="Arial"/>
                <a:ea typeface="Arial"/>
                <a:cs typeface="Arial"/>
              </a:defRPr>
            </a:lvl2pPr>
            <a:lvl3pPr>
              <a:defRPr sz="2300" b="1">
                <a:solidFill>
                  <a:srgbClr val="FFFFFF"/>
                </a:solidFill>
                <a:latin typeface="Arial"/>
                <a:ea typeface="Arial"/>
                <a:cs typeface="Arial"/>
              </a:defRPr>
            </a:lvl3pPr>
            <a:lvl4pPr>
              <a:defRPr sz="2300" b="1">
                <a:solidFill>
                  <a:srgbClr val="FFFFFF"/>
                </a:solidFill>
                <a:latin typeface="Arial"/>
                <a:ea typeface="Arial"/>
                <a:cs typeface="Arial"/>
              </a:defRPr>
            </a:lvl4pPr>
            <a:lvl5pPr>
              <a:defRPr sz="2300" b="1">
                <a:solidFill>
                  <a:srgbClr val="FFFFFF"/>
                </a:solidFill>
                <a:latin typeface="Arial"/>
                <a:ea typeface="Arial"/>
                <a:cs typeface="Arial"/>
              </a:defRPr>
            </a:lvl5pPr>
            <a:lvl6pPr>
              <a:defRPr sz="2300" b="1">
                <a:solidFill>
                  <a:srgbClr val="FFFFFF"/>
                </a:solidFill>
                <a:latin typeface="Arial"/>
                <a:ea typeface="Arial"/>
                <a:cs typeface="Arial"/>
              </a:defRPr>
            </a:lvl6pPr>
            <a:lvl7pPr>
              <a:defRPr sz="2300" b="1">
                <a:solidFill>
                  <a:srgbClr val="FFFFFF"/>
                </a:solidFill>
                <a:latin typeface="Arial"/>
                <a:ea typeface="Arial"/>
                <a:cs typeface="Arial"/>
              </a:defRPr>
            </a:lvl7pPr>
            <a:lvl8pPr>
              <a:defRPr sz="2300" b="1">
                <a:solidFill>
                  <a:srgbClr val="FFFFFF"/>
                </a:solidFill>
                <a:latin typeface="Arial"/>
                <a:ea typeface="Arial"/>
                <a:cs typeface="Arial"/>
              </a:defRPr>
            </a:lvl8pPr>
            <a:lvl9pPr>
              <a:defRPr sz="2300" b="1">
                <a:solidFill>
                  <a:srgbClr val="FFFFFF"/>
                </a:solidFill>
                <a:latin typeface="Arial"/>
                <a:ea typeface="Arial"/>
                <a:cs typeface="Arial"/>
              </a:defRPr>
            </a:lvl9pPr>
          </a:lstStyle>
          <a:p>
            <a:r>
              <a:rPr lang="en-US" sz="2100" b="1" dirty="0">
                <a:solidFill>
                  <a:srgbClr val="FFFFFF"/>
                </a:solidFill>
                <a:latin typeface="Arial"/>
                <a:ea typeface="Arial"/>
                <a:cs typeface="Arial"/>
              </a:rPr>
              <a:t>Examples to gather</a:t>
            </a:r>
          </a:p>
        </p:txBody>
      </p:sp>
      <p:sp>
        <p:nvSpPr>
          <p:cNvPr id="14" name="approvedbody">
            <a:extLst>
              <a:ext uri="{FF2B5EF4-FFF2-40B4-BE49-F238E27FC236}">
                <a16:creationId xmlns:a16="http://schemas.microsoft.com/office/drawing/2014/main" id="{C7AB2C1D-D032-4967-885A-BA1E290B624A}"/>
              </a:ext>
            </a:extLst>
          </p:cNvPr>
          <p:cNvSpPr>
            <a:spLocks noGrp="1"/>
          </p:cNvSpPr>
          <p:nvPr/>
        </p:nvSpPr>
        <p:spPr>
          <a:xfrm>
            <a:off x="7975600" y="2286000"/>
            <a:ext cx="3149600" cy="1143000"/>
          </a:xfrm>
          <a:prstGeom prst="rect">
            <a:avLst/>
          </a:prstGeom>
          <a:noFill/>
          <a:ln w="0">
            <a:noFill/>
            <a:prstDash val="solid"/>
          </a:ln>
        </p:spPr>
        <p:txBody>
          <a:bodyPr/>
          <a:lstStyle>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a:pPr marL="228600" indent="-228600">
              <a:spcBef>
                <a:spcPts val="2300"/>
              </a:spcBef>
              <a:buClr>
                <a:srgbClr val="F2A51A"/>
              </a:buClr>
              <a:buFont typeface="Arial"/>
              <a:buChar char="•"/>
            </a:pPr>
            <a:r>
              <a:rPr lang="en-US" sz="1800" b="0" dirty="0">
                <a:solidFill>
                  <a:srgbClr val="FFFFFF"/>
                </a:solidFill>
                <a:latin typeface="Arial"/>
                <a:ea typeface="Arial"/>
                <a:cs typeface="Arial"/>
              </a:rPr>
              <a:t>Marketing plans</a:t>
            </a:r>
          </a:p>
          <a:p>
            <a:pPr marL="228600" indent="-228600">
              <a:spcBef>
                <a:spcPts val="2300"/>
              </a:spcBef>
              <a:buClr>
                <a:srgbClr val="F2A51A"/>
              </a:buClr>
              <a:buFont typeface="Arial"/>
              <a:buChar char="•"/>
            </a:pPr>
            <a:r>
              <a:rPr lang="en-US" sz="1800" b="0" dirty="0">
                <a:solidFill>
                  <a:srgbClr val="FFFFFF"/>
                </a:solidFill>
                <a:latin typeface="Arial"/>
                <a:ea typeface="Arial"/>
                <a:cs typeface="Arial"/>
              </a:rPr>
              <a:t>Brand voice guidelines</a:t>
            </a:r>
          </a:p>
          <a:p>
            <a:pPr marL="228600" indent="-228600">
              <a:spcBef>
                <a:spcPts val="2300"/>
              </a:spcBef>
              <a:buClr>
                <a:srgbClr val="F2A51A"/>
              </a:buClr>
              <a:buFont typeface="Arial"/>
              <a:buChar char="•"/>
            </a:pPr>
            <a:r>
              <a:rPr lang="en-US" sz="1800" b="0" dirty="0">
                <a:solidFill>
                  <a:srgbClr val="FFFFFF"/>
                </a:solidFill>
                <a:latin typeface="Arial"/>
                <a:ea typeface="Arial"/>
                <a:cs typeface="Arial"/>
              </a:rPr>
              <a:t>Past blogs and newsletters</a:t>
            </a:r>
          </a:p>
          <a:p>
            <a:pPr marL="228600" indent="-228600">
              <a:spcBef>
                <a:spcPts val="2300"/>
              </a:spcBef>
              <a:buClr>
                <a:srgbClr val="F2A51A"/>
              </a:buClr>
              <a:buFont typeface="Arial"/>
              <a:buChar char="•"/>
            </a:pPr>
            <a:r>
              <a:rPr lang="en-US" sz="1800" b="0" dirty="0">
                <a:solidFill>
                  <a:srgbClr val="FFFFFF"/>
                </a:solidFill>
                <a:latin typeface="Arial"/>
                <a:ea typeface="Arial"/>
                <a:cs typeface="Arial"/>
              </a:rPr>
              <a:t>Attraction fact sheets</a:t>
            </a:r>
          </a:p>
          <a:p>
            <a:pPr marL="228600" indent="-228600">
              <a:spcBef>
                <a:spcPts val="2300"/>
              </a:spcBef>
              <a:buClr>
                <a:srgbClr val="F2A51A"/>
              </a:buClr>
              <a:buFont typeface="Arial"/>
              <a:buChar char="•"/>
            </a:pPr>
            <a:r>
              <a:rPr lang="en-US" sz="1800" b="0" dirty="0">
                <a:solidFill>
                  <a:srgbClr val="FFFFFF"/>
                </a:solidFill>
                <a:latin typeface="Arial"/>
                <a:ea typeface="Arial"/>
                <a:cs typeface="Arial"/>
              </a:rPr>
              <a:t>Audience research</a:t>
            </a:r>
          </a:p>
          <a:p>
            <a:pPr marL="228600" indent="-228600">
              <a:spcBef>
                <a:spcPts val="2300"/>
              </a:spcBef>
              <a:buClr>
                <a:srgbClr val="F2A51A"/>
              </a:buClr>
              <a:buFont typeface="Arial"/>
              <a:buChar char="•"/>
            </a:pPr>
            <a:r>
              <a:rPr lang="en-US" sz="1800" b="0" dirty="0">
                <a:solidFill>
                  <a:srgbClr val="FFFFFF"/>
                </a:solidFill>
                <a:latin typeface="Arial"/>
                <a:ea typeface="Arial"/>
                <a:cs typeface="Arial"/>
              </a:rPr>
              <a:t>Event calendars</a:t>
            </a:r>
          </a:p>
        </p:txBody>
      </p:sp>
      <p:pic>
        <p:nvPicPr>
          <p:cNvPr id="39" name="Graphic 39" descr="Destination fact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600" y="1905000"/>
            <a:ext cx="508000" cy="508000"/>
          </a:xfrm>
          <a:prstGeom prst="rect">
            <a:avLst/>
          </a:prstGeom>
        </p:spPr>
      </p:pic>
      <p:pic>
        <p:nvPicPr>
          <p:cNvPr id="40" name="Graphic 40" descr="Voice example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600" y="3454400"/>
            <a:ext cx="508000" cy="508000"/>
          </a:xfrm>
          <a:prstGeom prst="rect">
            <a:avLst/>
          </a:prstGeom>
        </p:spPr>
      </p:pic>
      <p:pic>
        <p:nvPicPr>
          <p:cNvPr id="41" name="Graphic 41" descr="The assignment"/>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3600" y="5003800"/>
            <a:ext cx="508000" cy="508000"/>
          </a:xfrm>
          <a:prstGeom prst="rect">
            <a:avLst/>
          </a:prstGeom>
        </p:spPr>
      </p:pic>
    </p:spTree>
    <p:extLst>
      <p:ext uri="{BB962C8B-B14F-4D97-AF65-F5344CB8AC3E}">
        <p14:creationId xmlns:p14="http://schemas.microsoft.com/office/powerpoint/2010/main" val="4142505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CD81E-7B7D-4C97-9FE5-A5CB5BC3181A}"/>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02243F35-F163-4C32-A2EF-F264299C2B3D}"/>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Projects </a:t>
            </a:r>
            <a:r>
              <a:rPr lang="en-US" sz="3200" b="1" dirty="0">
                <a:solidFill>
                  <a:srgbClr val="14284B"/>
                </a:solidFill>
                <a:latin typeface="Arial"/>
                <a:ea typeface="Arial"/>
                <a:cs typeface="Arial"/>
              </a:rPr>
              <a:t>K</a:t>
            </a:r>
            <a:r>
              <a:rPr sz="3200" b="1" dirty="0">
                <a:solidFill>
                  <a:srgbClr val="14284B"/>
                </a:solidFill>
                <a:latin typeface="Arial"/>
                <a:ea typeface="Arial"/>
                <a:cs typeface="Arial"/>
              </a:rPr>
              <a:t>eep the </a:t>
            </a:r>
            <a:r>
              <a:rPr lang="en-US" sz="3200" b="1" dirty="0">
                <a:solidFill>
                  <a:srgbClr val="14284B"/>
                </a:solidFill>
                <a:latin typeface="Arial"/>
                <a:ea typeface="Arial"/>
                <a:cs typeface="Arial"/>
              </a:rPr>
              <a:t>B</a:t>
            </a:r>
            <a:r>
              <a:rPr sz="3200" b="1" dirty="0">
                <a:solidFill>
                  <a:srgbClr val="14284B"/>
                </a:solidFill>
                <a:latin typeface="Arial"/>
                <a:ea typeface="Arial"/>
                <a:cs typeface="Arial"/>
              </a:rPr>
              <a:t>ackground </a:t>
            </a:r>
            <a:r>
              <a:rPr lang="en-US" dirty="0"/>
              <a:t>T</a:t>
            </a:r>
            <a:r>
              <a:rPr sz="3200" b="1" dirty="0">
                <a:solidFill>
                  <a:srgbClr val="14284B"/>
                </a:solidFill>
                <a:latin typeface="Arial"/>
                <a:ea typeface="Arial"/>
                <a:cs typeface="Arial"/>
              </a:rPr>
              <a:t>ogether</a:t>
            </a:r>
          </a:p>
        </p:txBody>
      </p:sp>
      <p:sp>
        <p:nvSpPr>
          <p:cNvPr id="4" name="footer-brand">
            <a:extLst>
              <a:ext uri="{FF2B5EF4-FFF2-40B4-BE49-F238E27FC236}">
                <a16:creationId xmlns:a16="http://schemas.microsoft.com/office/drawing/2014/main" id="{B01ABBAF-2956-4F7C-BF4E-B4014EFAE612}"/>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63E61C72-74D2-4374-8ED6-F9B69BFF17E1}"/>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ED64D704-4023-4255-886C-CD7FC8BBA2D9}"/>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7</a:t>
            </a:r>
          </a:p>
        </p:txBody>
      </p:sp>
      <p:sp>
        <p:nvSpPr>
          <p:cNvPr id="20" name="card0"/>
          <p:cNvSpPr/>
          <p:nvPr/>
        </p:nvSpPr>
        <p:spPr>
          <a:xfrm>
            <a:off x="609600" y="1498600"/>
            <a:ext cx="3505200" cy="1701800"/>
          </a:xfrm>
          <a:prstGeom prst="rect">
            <a:avLst/>
          </a:prstGeom>
          <a:solidFill>
            <a:srgbClr val="F1F4F8"/>
          </a:solidFill>
          <a:ln>
            <a:noFill/>
          </a:ln>
        </p:spPr>
        <p:txBody>
          <a:bodyPr wrap="square" lIns="0" tIns="0" rIns="0" bIns="0" anchor="t">
            <a:noAutofit/>
          </a:bodyPr>
          <a:lstStyle/>
          <a:p>
            <a:endParaRPr lang="en-US"/>
          </a:p>
        </p:txBody>
      </p:sp>
      <p:sp>
        <p:nvSpPr>
          <p:cNvPr id="21" name="cardhead0"/>
          <p:cNvSpPr/>
          <p:nvPr/>
        </p:nvSpPr>
        <p:spPr>
          <a:xfrm>
            <a:off x="1371600" y="1701800"/>
            <a:ext cx="2540000" cy="431800"/>
          </a:xfrm>
          <a:prstGeom prst="rect">
            <a:avLst/>
          </a:prstGeom>
          <a:noFill/>
          <a:ln>
            <a:noFill/>
          </a:ln>
        </p:spPr>
        <p:txBody>
          <a:bodyPr wrap="square" lIns="0" tIns="0" rIns="0" bIns="0" anchor="ctr">
            <a:noAutofit/>
          </a:bodyPr>
          <a:lstStyle/>
          <a:p>
            <a:pPr marL="0" indent="0">
              <a:spcBef>
                <a:spcPts val="0"/>
              </a:spcBef>
              <a:spcAft>
                <a:spcPts val="0"/>
              </a:spcAft>
              <a:buNone/>
            </a:pPr>
            <a:r>
              <a:rPr lang="en-US" sz="2000" b="1" dirty="0">
                <a:solidFill>
                  <a:srgbClr val="14284B"/>
                </a:solidFill>
                <a:latin typeface="Arial"/>
                <a:ea typeface="Arial"/>
                <a:cs typeface="Arial"/>
              </a:rPr>
              <a:t>Sources</a:t>
            </a:r>
          </a:p>
        </p:txBody>
      </p:sp>
      <p:sp>
        <p:nvSpPr>
          <p:cNvPr id="22" name="cardbody0"/>
          <p:cNvSpPr/>
          <p:nvPr/>
        </p:nvSpPr>
        <p:spPr>
          <a:xfrm>
            <a:off x="812800" y="2260600"/>
            <a:ext cx="3098800" cy="812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Files AI reads every time: brand guide, fact sheets, past copy</a:t>
            </a:r>
          </a:p>
        </p:txBody>
      </p:sp>
      <p:sp>
        <p:nvSpPr>
          <p:cNvPr id="23" name="card1"/>
          <p:cNvSpPr/>
          <p:nvPr/>
        </p:nvSpPr>
        <p:spPr>
          <a:xfrm>
            <a:off x="4343400" y="1498600"/>
            <a:ext cx="3505200" cy="1701800"/>
          </a:xfrm>
          <a:prstGeom prst="rect">
            <a:avLst/>
          </a:prstGeom>
          <a:solidFill>
            <a:srgbClr val="F1F4F8"/>
          </a:solidFill>
          <a:ln>
            <a:noFill/>
          </a:ln>
        </p:spPr>
        <p:txBody>
          <a:bodyPr wrap="square" lIns="0" tIns="0" rIns="0" bIns="0" anchor="t">
            <a:noAutofit/>
          </a:bodyPr>
          <a:lstStyle/>
          <a:p>
            <a:endParaRPr lang="en-US"/>
          </a:p>
        </p:txBody>
      </p:sp>
      <p:sp>
        <p:nvSpPr>
          <p:cNvPr id="24" name="cardhead1"/>
          <p:cNvSpPr/>
          <p:nvPr/>
        </p:nvSpPr>
        <p:spPr>
          <a:xfrm>
            <a:off x="5105400" y="1701800"/>
            <a:ext cx="2540000" cy="431800"/>
          </a:xfrm>
          <a:prstGeom prst="rect">
            <a:avLst/>
          </a:prstGeom>
          <a:noFill/>
          <a:ln>
            <a:noFill/>
          </a:ln>
        </p:spPr>
        <p:txBody>
          <a:bodyPr wrap="square" lIns="0" tIns="0" rIns="0" bIns="0" anchor="ctr">
            <a:noAutofit/>
          </a:bodyPr>
          <a:lstStyle/>
          <a:p>
            <a:pPr marL="0" indent="0">
              <a:spcBef>
                <a:spcPts val="0"/>
              </a:spcBef>
              <a:spcAft>
                <a:spcPts val="0"/>
              </a:spcAft>
              <a:buNone/>
            </a:pPr>
            <a:r>
              <a:rPr lang="en-US" sz="2000" b="1" dirty="0">
                <a:solidFill>
                  <a:srgbClr val="14284B"/>
                </a:solidFill>
                <a:latin typeface="Arial"/>
                <a:ea typeface="Arial"/>
                <a:cs typeface="Arial"/>
              </a:rPr>
              <a:t>Instructions</a:t>
            </a:r>
          </a:p>
        </p:txBody>
      </p:sp>
      <p:sp>
        <p:nvSpPr>
          <p:cNvPr id="25" name="cardbody1"/>
          <p:cNvSpPr/>
          <p:nvPr/>
        </p:nvSpPr>
        <p:spPr>
          <a:xfrm>
            <a:off x="4546600" y="2260600"/>
            <a:ext cx="3098800" cy="812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Standing rules for tone, format, and audience</a:t>
            </a:r>
          </a:p>
        </p:txBody>
      </p:sp>
      <p:sp>
        <p:nvSpPr>
          <p:cNvPr id="26" name="card2"/>
          <p:cNvSpPr/>
          <p:nvPr/>
        </p:nvSpPr>
        <p:spPr>
          <a:xfrm>
            <a:off x="8077200" y="1498600"/>
            <a:ext cx="3505200" cy="1701800"/>
          </a:xfrm>
          <a:prstGeom prst="rect">
            <a:avLst/>
          </a:prstGeom>
          <a:solidFill>
            <a:srgbClr val="F1F4F8"/>
          </a:solidFill>
          <a:ln>
            <a:noFill/>
          </a:ln>
        </p:spPr>
        <p:txBody>
          <a:bodyPr wrap="square" lIns="0" tIns="0" rIns="0" bIns="0" anchor="t">
            <a:noAutofit/>
          </a:bodyPr>
          <a:lstStyle/>
          <a:p>
            <a:endParaRPr lang="en-US"/>
          </a:p>
        </p:txBody>
      </p:sp>
      <p:sp>
        <p:nvSpPr>
          <p:cNvPr id="27" name="cardhead2"/>
          <p:cNvSpPr/>
          <p:nvPr/>
        </p:nvSpPr>
        <p:spPr>
          <a:xfrm>
            <a:off x="8839200" y="1701800"/>
            <a:ext cx="2540000" cy="431800"/>
          </a:xfrm>
          <a:prstGeom prst="rect">
            <a:avLst/>
          </a:prstGeom>
          <a:noFill/>
          <a:ln>
            <a:noFill/>
          </a:ln>
        </p:spPr>
        <p:txBody>
          <a:bodyPr wrap="square" lIns="0" tIns="0" rIns="0" bIns="0" anchor="ctr">
            <a:noAutofit/>
          </a:bodyPr>
          <a:lstStyle/>
          <a:p>
            <a:pPr marL="0" indent="0">
              <a:spcBef>
                <a:spcPts val="0"/>
              </a:spcBef>
              <a:spcAft>
                <a:spcPts val="0"/>
              </a:spcAft>
              <a:buNone/>
            </a:pPr>
            <a:r>
              <a:rPr lang="en-US" sz="2000" b="1" dirty="0">
                <a:solidFill>
                  <a:srgbClr val="14284B"/>
                </a:solidFill>
                <a:latin typeface="Arial"/>
                <a:ea typeface="Arial"/>
                <a:cs typeface="Arial"/>
              </a:rPr>
              <a:t>Chats</a:t>
            </a:r>
          </a:p>
        </p:txBody>
      </p:sp>
      <p:sp>
        <p:nvSpPr>
          <p:cNvPr id="28" name="cardbody2"/>
          <p:cNvSpPr/>
          <p:nvPr/>
        </p:nvSpPr>
        <p:spPr>
          <a:xfrm>
            <a:off x="8280400" y="2260600"/>
            <a:ext cx="3098800" cy="812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Every new chat starts with your sources and instructions loaded</a:t>
            </a:r>
          </a:p>
        </p:txBody>
      </p:sp>
      <p:sp>
        <p:nvSpPr>
          <p:cNvPr id="29" name="claudenote"/>
          <p:cNvSpPr/>
          <p:nvPr/>
        </p:nvSpPr>
        <p:spPr>
          <a:xfrm>
            <a:off x="609600" y="3327400"/>
            <a:ext cx="10972800" cy="330200"/>
          </a:xfrm>
          <a:prstGeom prst="rect">
            <a:avLst/>
          </a:prstGeom>
          <a:noFill/>
          <a:ln>
            <a:noFill/>
          </a:ln>
        </p:spPr>
        <p:txBody>
          <a:bodyPr wrap="square" lIns="91440" tIns="0" rIns="0" bIns="0" anchor="ctr">
            <a:noAutofit/>
          </a:bodyPr>
          <a:lstStyle/>
          <a:p>
            <a:pPr marL="0" indent="0">
              <a:spcBef>
                <a:spcPts val="0"/>
              </a:spcBef>
              <a:spcAft>
                <a:spcPts val="0"/>
              </a:spcAft>
              <a:buNone/>
            </a:pPr>
            <a:r>
              <a:rPr lang="en-US" sz="1600" b="0" dirty="0">
                <a:solidFill>
                  <a:srgbClr val="6B7280"/>
                </a:solidFill>
                <a:latin typeface="Arial"/>
                <a:ea typeface="Arial"/>
                <a:cs typeface="Arial"/>
              </a:rPr>
              <a:t>Using Claude? Claude Projects work the same way. Sources are called “project knowledge.”</a:t>
            </a:r>
          </a:p>
        </p:txBody>
      </p:sp>
      <p:sp>
        <p:nvSpPr>
          <p:cNvPr id="30" name="savepanel"/>
          <p:cNvSpPr/>
          <p:nvPr/>
        </p:nvSpPr>
        <p:spPr>
          <a:xfrm>
            <a:off x="609600" y="3987800"/>
            <a:ext cx="5372100" cy="1600200"/>
          </a:xfrm>
          <a:prstGeom prst="rect">
            <a:avLst/>
          </a:prstGeom>
          <a:solidFill>
            <a:srgbClr val="14284B"/>
          </a:solidFill>
          <a:ln>
            <a:noFill/>
          </a:ln>
        </p:spPr>
        <p:txBody>
          <a:bodyPr wrap="square" lIns="254000" tIns="254000" rIns="254000" bIns="254000" anchor="ctr">
            <a:noAutofit/>
          </a:bodyPr>
          <a:lstStyle/>
          <a:p>
            <a:pPr marL="0" indent="0">
              <a:spcBef>
                <a:spcPts val="0"/>
              </a:spcBef>
              <a:spcAft>
                <a:spcPts val="600"/>
              </a:spcAft>
              <a:buNone/>
            </a:pPr>
            <a:r>
              <a:rPr lang="en-US" sz="1400" b="1" dirty="0">
                <a:solidFill>
                  <a:srgbClr val="C9D6EA"/>
                </a:solidFill>
                <a:latin typeface="Arial"/>
                <a:ea typeface="Arial"/>
                <a:cs typeface="Arial"/>
              </a:rPr>
              <a:t>SAVE ONCE</a:t>
            </a:r>
          </a:p>
          <a:p>
            <a:pPr marL="0" indent="0">
              <a:spcBef>
                <a:spcPts val="0"/>
              </a:spcBef>
              <a:spcAft>
                <a:spcPts val="0"/>
              </a:spcAft>
              <a:buNone/>
            </a:pPr>
            <a:r>
              <a:rPr lang="en-US" sz="2200" b="1" dirty="0">
                <a:solidFill>
                  <a:srgbClr val="FFFFFF"/>
                </a:solidFill>
                <a:latin typeface="Arial"/>
                <a:ea typeface="Arial"/>
                <a:cs typeface="Arial"/>
              </a:rPr>
              <a:t>Brand guidance, source files, and writing examples</a:t>
            </a:r>
          </a:p>
        </p:txBody>
      </p:sp>
      <p:sp>
        <p:nvSpPr>
          <p:cNvPr id="31" name="updatepanel"/>
          <p:cNvSpPr/>
          <p:nvPr/>
        </p:nvSpPr>
        <p:spPr>
          <a:xfrm>
            <a:off x="6210300" y="3987800"/>
            <a:ext cx="5372100" cy="1600200"/>
          </a:xfrm>
          <a:prstGeom prst="rect">
            <a:avLst/>
          </a:prstGeom>
          <a:noFill/>
          <a:ln w="19050">
            <a:solidFill>
              <a:srgbClr val="14284B"/>
            </a:solidFill>
          </a:ln>
        </p:spPr>
        <p:txBody>
          <a:bodyPr wrap="square" lIns="254000" tIns="254000" rIns="254000" bIns="254000" anchor="ctr">
            <a:noAutofit/>
          </a:bodyPr>
          <a:lstStyle/>
          <a:p>
            <a:pPr marL="0" indent="0">
              <a:spcBef>
                <a:spcPts val="0"/>
              </a:spcBef>
              <a:spcAft>
                <a:spcPts val="600"/>
              </a:spcAft>
              <a:buNone/>
            </a:pPr>
            <a:r>
              <a:rPr lang="en-US" sz="1400" b="1" dirty="0">
                <a:solidFill>
                  <a:srgbClr val="14284B"/>
                </a:solidFill>
                <a:latin typeface="Arial"/>
                <a:ea typeface="Arial"/>
                <a:cs typeface="Arial"/>
              </a:rPr>
              <a:t>UPDATE EACH TIME</a:t>
            </a:r>
          </a:p>
          <a:p>
            <a:pPr marL="0" indent="0">
              <a:spcBef>
                <a:spcPts val="0"/>
              </a:spcBef>
              <a:spcAft>
                <a:spcPts val="0"/>
              </a:spcAft>
              <a:buNone/>
            </a:pPr>
            <a:r>
              <a:rPr lang="en-US" sz="2200" b="1" dirty="0">
                <a:solidFill>
                  <a:srgbClr val="1F2933"/>
                </a:solidFill>
                <a:latin typeface="Arial"/>
                <a:ea typeface="Arial"/>
                <a:cs typeface="Arial"/>
              </a:rPr>
              <a:t>The task, audience, and campaign details</a:t>
            </a:r>
          </a:p>
        </p:txBody>
      </p:sp>
      <p:sp>
        <p:nvSpPr>
          <p:cNvPr id="13" name="caveat">
            <a:extLst>
              <a:ext uri="{FF2B5EF4-FFF2-40B4-BE49-F238E27FC236}">
                <a16:creationId xmlns:a16="http://schemas.microsoft.com/office/drawing/2014/main" id="{0016F03F-88DE-4962-94A5-634F1F69DDE6}"/>
              </a:ext>
            </a:extLst>
          </p:cNvPr>
          <p:cNvSpPr>
            <a:spLocks noGrp="1"/>
          </p:cNvSpPr>
          <p:nvPr/>
        </p:nvSpPr>
        <p:spPr>
          <a:xfrm>
            <a:off x="609600" y="5791200"/>
            <a:ext cx="10795000" cy="317500"/>
          </a:xfrm>
          <a:prstGeom prst="rect">
            <a:avLst/>
          </a:prstGeom>
          <a:noFill/>
          <a:ln w="0">
            <a:noFill/>
            <a:prstDash val="solid"/>
          </a:ln>
        </p:spPr>
        <p:txBody>
          <a:bodyPr/>
          <a:lstStyle>
            <a:defPPr>
              <a:defRPr sz="1600" b="0">
                <a:solidFill>
                  <a:srgbClr val="6B7280"/>
                </a:solidFill>
                <a:latin typeface="Arial"/>
                <a:ea typeface="Arial"/>
                <a:cs typeface="Arial"/>
              </a:defRPr>
            </a:defPPr>
            <a:lvl1pPr>
              <a:defRPr sz="1600" b="0">
                <a:solidFill>
                  <a:srgbClr val="6B7280"/>
                </a:solidFill>
                <a:latin typeface="Arial"/>
                <a:ea typeface="Arial"/>
                <a:cs typeface="Arial"/>
              </a:defRPr>
            </a:lvl1pPr>
            <a:lvl2pPr>
              <a:defRPr sz="1600" b="0">
                <a:solidFill>
                  <a:srgbClr val="6B7280"/>
                </a:solidFill>
                <a:latin typeface="Arial"/>
                <a:ea typeface="Arial"/>
                <a:cs typeface="Arial"/>
              </a:defRPr>
            </a:lvl2pPr>
            <a:lvl3pPr>
              <a:defRPr sz="1600" b="0">
                <a:solidFill>
                  <a:srgbClr val="6B7280"/>
                </a:solidFill>
                <a:latin typeface="Arial"/>
                <a:ea typeface="Arial"/>
                <a:cs typeface="Arial"/>
              </a:defRPr>
            </a:lvl3pPr>
            <a:lvl4pPr>
              <a:defRPr sz="1600" b="0">
                <a:solidFill>
                  <a:srgbClr val="6B7280"/>
                </a:solidFill>
                <a:latin typeface="Arial"/>
                <a:ea typeface="Arial"/>
                <a:cs typeface="Arial"/>
              </a:defRPr>
            </a:lvl4pPr>
            <a:lvl5pPr>
              <a:defRPr sz="1600" b="0">
                <a:solidFill>
                  <a:srgbClr val="6B7280"/>
                </a:solidFill>
                <a:latin typeface="Arial"/>
                <a:ea typeface="Arial"/>
                <a:cs typeface="Arial"/>
              </a:defRPr>
            </a:lvl5pPr>
            <a:lvl6pPr>
              <a:defRPr sz="1600" b="0">
                <a:solidFill>
                  <a:srgbClr val="6B7280"/>
                </a:solidFill>
                <a:latin typeface="Arial"/>
                <a:ea typeface="Arial"/>
                <a:cs typeface="Arial"/>
              </a:defRPr>
            </a:lvl6pPr>
            <a:lvl7pPr>
              <a:defRPr sz="1600" b="0">
                <a:solidFill>
                  <a:srgbClr val="6B7280"/>
                </a:solidFill>
                <a:latin typeface="Arial"/>
                <a:ea typeface="Arial"/>
                <a:cs typeface="Arial"/>
              </a:defRPr>
            </a:lvl7pPr>
            <a:lvl8pPr>
              <a:defRPr sz="1600" b="0">
                <a:solidFill>
                  <a:srgbClr val="6B7280"/>
                </a:solidFill>
                <a:latin typeface="Arial"/>
                <a:ea typeface="Arial"/>
                <a:cs typeface="Arial"/>
              </a:defRPr>
            </a:lvl8pPr>
            <a:lvl9pPr>
              <a:defRPr sz="1600" b="0">
                <a:solidFill>
                  <a:srgbClr val="6B7280"/>
                </a:solidFill>
                <a:latin typeface="Arial"/>
                <a:ea typeface="Arial"/>
                <a:cs typeface="Arial"/>
              </a:defRPr>
            </a:lvl9pPr>
          </a:lstStyle>
          <a:p>
            <a:pPr>
              <a:defRPr sz="1600" b="0">
                <a:solidFill>
                  <a:srgbClr val="6B7280"/>
                </a:solidFill>
                <a:latin typeface="Arial"/>
                <a:ea typeface="Arial"/>
                <a:cs typeface="Arial"/>
              </a:defRPr>
            </a:pPr>
            <a:r>
              <a:rPr sz="1600" b="0" dirty="0">
                <a:solidFill>
                  <a:srgbClr val="6B7280"/>
                </a:solidFill>
                <a:latin typeface="Arial"/>
                <a:ea typeface="Arial"/>
                <a:cs typeface="Arial"/>
              </a:rPr>
              <a:t>Keep files current and name the sources you want AI to use.</a:t>
            </a:r>
          </a:p>
        </p:txBody>
      </p:sp>
      <p:pic>
        <p:nvPicPr>
          <p:cNvPr id="32" name="Graphic 32" descr="Source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00" y="1714500"/>
            <a:ext cx="431800" cy="431800"/>
          </a:xfrm>
          <a:prstGeom prst="rect">
            <a:avLst/>
          </a:prstGeom>
        </p:spPr>
      </p:pic>
      <p:pic>
        <p:nvPicPr>
          <p:cNvPr id="33" name="Graphic 33" descr="Instruction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6600" y="1714500"/>
            <a:ext cx="431800" cy="431800"/>
          </a:xfrm>
          <a:prstGeom prst="rect">
            <a:avLst/>
          </a:prstGeom>
        </p:spPr>
      </p:pic>
      <p:pic>
        <p:nvPicPr>
          <p:cNvPr id="34" name="Graphic 34" descr="Chats"/>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80400" y="1714500"/>
            <a:ext cx="431800" cy="431800"/>
          </a:xfrm>
          <a:prstGeom prst="rect">
            <a:avLst/>
          </a:prstGeom>
        </p:spPr>
      </p:pic>
    </p:spTree>
    <p:extLst>
      <p:ext uri="{BB962C8B-B14F-4D97-AF65-F5344CB8AC3E}">
        <p14:creationId xmlns:p14="http://schemas.microsoft.com/office/powerpoint/2010/main" val="46434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28D5FE-7E27-479E-BC61-D1DA5BF3DF0A}"/>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E2CE98D5-FD1C-45E8-986E-22A75877FAFB}"/>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a:solidFill>
                  <a:srgbClr val="14284B"/>
                </a:solidFill>
                <a:latin typeface="Arial"/>
                <a:ea typeface="Arial"/>
                <a:cs typeface="Arial"/>
              </a:rPr>
              <a:t>Blog workflow: outline, draft, refine</a:t>
            </a:r>
          </a:p>
        </p:txBody>
      </p:sp>
      <p:sp>
        <p:nvSpPr>
          <p:cNvPr id="4" name="footer-brand">
            <a:extLst>
              <a:ext uri="{FF2B5EF4-FFF2-40B4-BE49-F238E27FC236}">
                <a16:creationId xmlns:a16="http://schemas.microsoft.com/office/drawing/2014/main" id="{4D948F7A-6B17-4369-AC9E-E3260C05E378}"/>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00BBAD25-0015-4546-86E7-4640A3A3412F}"/>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032525E6-7DCB-406D-BECE-77BD282025EF}"/>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8</a:t>
            </a:r>
          </a:p>
        </p:txBody>
      </p:sp>
      <p:sp>
        <p:nvSpPr>
          <p:cNvPr id="40" name="stepnum0"/>
          <p:cNvSpPr/>
          <p:nvPr/>
        </p:nvSpPr>
        <p:spPr>
          <a:xfrm>
            <a:off x="609600" y="2222500"/>
            <a:ext cx="3505200" cy="558800"/>
          </a:xfrm>
          <a:prstGeom prst="rect">
            <a:avLst/>
          </a:prstGeom>
          <a:noFill/>
          <a:ln>
            <a:noFill/>
          </a:ln>
        </p:spPr>
        <p:txBody>
          <a:bodyPr wrap="square" lIns="0" tIns="0" rIns="0" bIns="0" anchor="b">
            <a:noAutofit/>
          </a:bodyPr>
          <a:lstStyle/>
          <a:p>
            <a:pPr marL="0" indent="0">
              <a:spcBef>
                <a:spcPts val="0"/>
              </a:spcBef>
              <a:spcAft>
                <a:spcPts val="0"/>
              </a:spcAft>
              <a:buNone/>
            </a:pPr>
            <a:r>
              <a:rPr lang="en-US" sz="3600" b="1" dirty="0">
                <a:solidFill>
                  <a:srgbClr val="F2A51A"/>
                </a:solidFill>
                <a:latin typeface="Arial"/>
                <a:ea typeface="Arial"/>
                <a:cs typeface="Arial"/>
              </a:rPr>
              <a:t>01</a:t>
            </a:r>
          </a:p>
        </p:txBody>
      </p:sp>
      <p:sp>
        <p:nvSpPr>
          <p:cNvPr id="41" name="stephead0"/>
          <p:cNvSpPr/>
          <p:nvPr/>
        </p:nvSpPr>
        <p:spPr>
          <a:xfrm>
            <a:off x="609600" y="2908300"/>
            <a:ext cx="3505200" cy="4572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Outline before drafting</a:t>
            </a:r>
          </a:p>
        </p:txBody>
      </p:sp>
      <p:sp>
        <p:nvSpPr>
          <p:cNvPr id="42" name="prompt0"/>
          <p:cNvSpPr/>
          <p:nvPr/>
        </p:nvSpPr>
        <p:spPr>
          <a:xfrm>
            <a:off x="609600" y="3492500"/>
            <a:ext cx="3505200" cy="11430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0" dirty="0">
                <a:solidFill>
                  <a:srgbClr val="1F2933"/>
                </a:solidFill>
                <a:latin typeface="Arial"/>
                <a:ea typeface="Arial"/>
                <a:cs typeface="Arial"/>
              </a:rPr>
              <a:t>Plan the title and three sections first</a:t>
            </a:r>
          </a:p>
        </p:txBody>
      </p:sp>
      <p:sp>
        <p:nvSpPr>
          <p:cNvPr id="44" name="stepnum1"/>
          <p:cNvSpPr/>
          <p:nvPr/>
        </p:nvSpPr>
        <p:spPr>
          <a:xfrm>
            <a:off x="4343400" y="2222500"/>
            <a:ext cx="3505200" cy="558800"/>
          </a:xfrm>
          <a:prstGeom prst="rect">
            <a:avLst/>
          </a:prstGeom>
          <a:noFill/>
          <a:ln>
            <a:noFill/>
          </a:ln>
        </p:spPr>
        <p:txBody>
          <a:bodyPr wrap="square" lIns="0" tIns="0" rIns="0" bIns="0" anchor="b">
            <a:noAutofit/>
          </a:bodyPr>
          <a:lstStyle/>
          <a:p>
            <a:pPr marL="0" indent="0">
              <a:spcBef>
                <a:spcPts val="0"/>
              </a:spcBef>
              <a:spcAft>
                <a:spcPts val="0"/>
              </a:spcAft>
              <a:buNone/>
            </a:pPr>
            <a:r>
              <a:rPr lang="en-US" sz="3600" b="1" dirty="0">
                <a:solidFill>
                  <a:srgbClr val="F2A51A"/>
                </a:solidFill>
                <a:latin typeface="Arial"/>
                <a:ea typeface="Arial"/>
                <a:cs typeface="Arial"/>
              </a:rPr>
              <a:t>02</a:t>
            </a:r>
          </a:p>
        </p:txBody>
      </p:sp>
      <p:sp>
        <p:nvSpPr>
          <p:cNvPr id="45" name="stephead1"/>
          <p:cNvSpPr/>
          <p:nvPr/>
        </p:nvSpPr>
        <p:spPr>
          <a:xfrm>
            <a:off x="4343400" y="2908300"/>
            <a:ext cx="3505200" cy="4572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Draft a small excerpt</a:t>
            </a:r>
          </a:p>
        </p:txBody>
      </p:sp>
      <p:sp>
        <p:nvSpPr>
          <p:cNvPr id="46" name="prompt1"/>
          <p:cNvSpPr/>
          <p:nvPr/>
        </p:nvSpPr>
        <p:spPr>
          <a:xfrm>
            <a:off x="4343400" y="3492500"/>
            <a:ext cx="3505200" cy="11430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0" dirty="0">
                <a:solidFill>
                  <a:srgbClr val="1F2933"/>
                </a:solidFill>
                <a:latin typeface="Arial"/>
                <a:ea typeface="Arial"/>
                <a:cs typeface="Arial"/>
              </a:rPr>
              <a:t>Write a short introduction and one section</a:t>
            </a:r>
          </a:p>
        </p:txBody>
      </p:sp>
      <p:sp>
        <p:nvSpPr>
          <p:cNvPr id="48" name="stepnum2"/>
          <p:cNvSpPr/>
          <p:nvPr/>
        </p:nvSpPr>
        <p:spPr>
          <a:xfrm>
            <a:off x="8077200" y="2222500"/>
            <a:ext cx="3505200" cy="558800"/>
          </a:xfrm>
          <a:prstGeom prst="rect">
            <a:avLst/>
          </a:prstGeom>
          <a:noFill/>
          <a:ln>
            <a:noFill/>
          </a:ln>
        </p:spPr>
        <p:txBody>
          <a:bodyPr wrap="square" lIns="0" tIns="0" rIns="0" bIns="0" anchor="b">
            <a:noAutofit/>
          </a:bodyPr>
          <a:lstStyle/>
          <a:p>
            <a:pPr marL="0" indent="0">
              <a:spcBef>
                <a:spcPts val="0"/>
              </a:spcBef>
              <a:spcAft>
                <a:spcPts val="0"/>
              </a:spcAft>
              <a:buNone/>
            </a:pPr>
            <a:r>
              <a:rPr lang="en-US" sz="3600" b="1" dirty="0">
                <a:solidFill>
                  <a:srgbClr val="F2A51A"/>
                </a:solidFill>
                <a:latin typeface="Arial"/>
                <a:ea typeface="Arial"/>
                <a:cs typeface="Arial"/>
              </a:rPr>
              <a:t>03</a:t>
            </a:r>
          </a:p>
        </p:txBody>
      </p:sp>
      <p:sp>
        <p:nvSpPr>
          <p:cNvPr id="49" name="stephead2"/>
          <p:cNvSpPr/>
          <p:nvPr/>
        </p:nvSpPr>
        <p:spPr>
          <a:xfrm>
            <a:off x="8077200" y="2908300"/>
            <a:ext cx="3505200" cy="4572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Refine the voice</a:t>
            </a:r>
          </a:p>
        </p:txBody>
      </p:sp>
      <p:sp>
        <p:nvSpPr>
          <p:cNvPr id="50" name="prompt2"/>
          <p:cNvSpPr/>
          <p:nvPr/>
        </p:nvSpPr>
        <p:spPr>
          <a:xfrm>
            <a:off x="8077200" y="3492500"/>
            <a:ext cx="3505200" cy="11430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0" dirty="0">
                <a:solidFill>
                  <a:srgbClr val="1F2933"/>
                </a:solidFill>
                <a:latin typeface="Arial"/>
                <a:ea typeface="Arial"/>
                <a:cs typeface="Arial"/>
              </a:rPr>
              <a:t>Make it sound like the Adirondacks</a:t>
            </a:r>
          </a:p>
        </p:txBody>
      </p:sp>
      <p:sp>
        <p:nvSpPr>
          <p:cNvPr id="52" name="teach"/>
          <p:cNvSpPr/>
          <p:nvPr/>
        </p:nvSpPr>
        <p:spPr>
          <a:xfrm>
            <a:off x="609600" y="5016500"/>
            <a:ext cx="10972800" cy="381000"/>
          </a:xfrm>
          <a:prstGeom prst="rect">
            <a:avLst/>
          </a:prstGeom>
          <a:noFill/>
          <a:ln>
            <a:noFill/>
          </a:ln>
        </p:spPr>
        <p:txBody>
          <a:bodyPr wrap="square" lIns="0" tIns="0" rIns="0" bIns="0" anchor="ctr">
            <a:noAutofit/>
          </a:bodyPr>
          <a:lstStyle/>
          <a:p>
            <a:pPr marL="0" indent="0">
              <a:spcBef>
                <a:spcPts val="0"/>
              </a:spcBef>
              <a:spcAft>
                <a:spcPts val="0"/>
              </a:spcAft>
              <a:buNone/>
            </a:pPr>
            <a:r>
              <a:rPr lang="en-US" sz="1600" b="0" dirty="0">
                <a:solidFill>
                  <a:srgbClr val="4B5563"/>
                </a:solidFill>
                <a:latin typeface="Arial"/>
                <a:ea typeface="Arial"/>
                <a:cs typeface="Arial"/>
              </a:rPr>
              <a:t>Planning, drafting, and editing are separate decisions. Human review stays in the workflow.</a:t>
            </a:r>
          </a:p>
        </p:txBody>
      </p:sp>
    </p:spTree>
    <p:extLst>
      <p:ext uri="{BB962C8B-B14F-4D97-AF65-F5344CB8AC3E}">
        <p14:creationId xmlns:p14="http://schemas.microsoft.com/office/powerpoint/2010/main" val="3524387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88F0D-18A1-450D-B3DC-772944FD8523}"/>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E2BAF0CC-DAE2-465D-A5E7-BBCC7FB4448B}"/>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a:solidFill>
                  <a:srgbClr val="14284B"/>
                </a:solidFill>
                <a:latin typeface="Arial"/>
                <a:ea typeface="Arial"/>
                <a:cs typeface="Arial"/>
              </a:rPr>
              <a:t>Specific feedback gets specific edits</a:t>
            </a:r>
          </a:p>
        </p:txBody>
      </p:sp>
      <p:sp>
        <p:nvSpPr>
          <p:cNvPr id="4" name="footer-brand">
            <a:extLst>
              <a:ext uri="{FF2B5EF4-FFF2-40B4-BE49-F238E27FC236}">
                <a16:creationId xmlns:a16="http://schemas.microsoft.com/office/drawing/2014/main" id="{677FB82A-1ECB-4FC8-A37F-C53D33D53ACC}"/>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08F7342E-5D46-4C34-8B78-69CE35F264A7}"/>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A9E1D01B-5445-474C-B73E-9D0D58E772B3}"/>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9</a:t>
            </a:r>
          </a:p>
        </p:txBody>
      </p:sp>
      <p:sp>
        <p:nvSpPr>
          <p:cNvPr id="40" name="vaguecard"/>
          <p:cNvSpPr/>
          <p:nvPr/>
        </p:nvSpPr>
        <p:spPr>
          <a:xfrm>
            <a:off x="609600" y="1574800"/>
            <a:ext cx="3352800" cy="4191000"/>
          </a:xfrm>
          <a:prstGeom prst="rect">
            <a:avLst/>
          </a:prstGeom>
          <a:solidFill>
            <a:srgbClr val="F1F4F8"/>
          </a:solidFill>
          <a:ln>
            <a:noFill/>
          </a:ln>
        </p:spPr>
        <p:txBody>
          <a:bodyPr wrap="square" lIns="254000" tIns="254000" rIns="254000" bIns="254000" anchor="ctr">
            <a:noAutofit/>
          </a:bodyPr>
          <a:lstStyle/>
          <a:p>
            <a:pPr marL="0" indent="0">
              <a:spcBef>
                <a:spcPts val="0"/>
              </a:spcBef>
              <a:spcAft>
                <a:spcPts val="1200"/>
              </a:spcAft>
              <a:buNone/>
            </a:pPr>
            <a:r>
              <a:rPr lang="en-US" sz="1400" b="1" dirty="0">
                <a:solidFill>
                  <a:srgbClr val="4B5563"/>
                </a:solidFill>
                <a:latin typeface="Arial"/>
                <a:ea typeface="Arial"/>
                <a:cs typeface="Arial"/>
              </a:rPr>
              <a:t>VAGUE FEEDBACK</a:t>
            </a:r>
          </a:p>
          <a:p>
            <a:pPr marL="0" indent="0">
              <a:spcBef>
                <a:spcPts val="0"/>
              </a:spcBef>
              <a:spcAft>
                <a:spcPts val="1800"/>
              </a:spcAft>
              <a:buNone/>
            </a:pPr>
            <a:r>
              <a:rPr lang="en-US" sz="2400" b="0" i="1" dirty="0">
                <a:solidFill>
                  <a:srgbClr val="1F2933"/>
                </a:solidFill>
                <a:latin typeface="Arial"/>
                <a:ea typeface="Arial"/>
                <a:cs typeface="Arial"/>
              </a:rPr>
              <a:t>“Make it sound more authentic.”</a:t>
            </a:r>
          </a:p>
          <a:p>
            <a:pPr marL="0" indent="0">
              <a:spcBef>
                <a:spcPts val="0"/>
              </a:spcBef>
              <a:spcAft>
                <a:spcPts val="0"/>
              </a:spcAft>
              <a:buNone/>
            </a:pPr>
            <a:r>
              <a:rPr lang="en-US" sz="1800" b="0" dirty="0">
                <a:solidFill>
                  <a:srgbClr val="4B5563"/>
                </a:solidFill>
                <a:latin typeface="Arial"/>
                <a:ea typeface="Arial"/>
                <a:cs typeface="Arial"/>
              </a:rPr>
              <a:t>AI has to guess what “authentic” means, so it usually adds more adjectives.</a:t>
            </a:r>
          </a:p>
        </p:txBody>
      </p:sp>
      <p:sp>
        <p:nvSpPr>
          <p:cNvPr id="41" name="specificcard"/>
          <p:cNvSpPr/>
          <p:nvPr/>
        </p:nvSpPr>
        <p:spPr>
          <a:xfrm>
            <a:off x="4343400" y="1574800"/>
            <a:ext cx="7239000" cy="4191000"/>
          </a:xfrm>
          <a:prstGeom prst="rect">
            <a:avLst/>
          </a:prstGeom>
          <a:noFill/>
          <a:ln w="19050">
            <a:solidFill>
              <a:srgbClr val="14284B"/>
            </a:solidFill>
          </a:ln>
        </p:spPr>
        <p:txBody>
          <a:bodyPr wrap="square" lIns="254000" tIns="254000" rIns="254000" bIns="254000" anchor="ctr">
            <a:noAutofit/>
          </a:bodyPr>
          <a:lstStyle/>
          <a:p>
            <a:pPr marL="0" indent="0">
              <a:spcBef>
                <a:spcPts val="0"/>
              </a:spcBef>
              <a:spcAft>
                <a:spcPts val="1200"/>
              </a:spcAft>
              <a:buNone/>
            </a:pPr>
            <a:r>
              <a:rPr lang="en-US" sz="1400" b="1" dirty="0">
                <a:solidFill>
                  <a:srgbClr val="14284B"/>
                </a:solidFill>
                <a:latin typeface="Arial"/>
                <a:ea typeface="Arial"/>
                <a:cs typeface="Arial"/>
              </a:rPr>
              <a:t>SPECIFIC FEEDBACK</a:t>
            </a:r>
          </a:p>
          <a:p>
            <a:pPr marL="228600" indent="-228600">
              <a:spcBef>
                <a:spcPts val="0"/>
              </a:spcBef>
              <a:spcAft>
                <a:spcPts val="1400"/>
              </a:spcAft>
              <a:buClr>
                <a:srgbClr val="F2A51A"/>
              </a:buClr>
              <a:buFont typeface="Arial"/>
              <a:buChar char="•"/>
            </a:pPr>
            <a:r>
              <a:rPr lang="en-US" sz="1800" b="0" dirty="0">
                <a:solidFill>
                  <a:srgbClr val="1F2933"/>
                </a:solidFill>
                <a:latin typeface="Arial"/>
                <a:ea typeface="Arial"/>
                <a:cs typeface="Arial"/>
              </a:rPr>
              <a:t>Sound </a:t>
            </a:r>
            <a:r>
              <a:rPr lang="en-US" sz="1800" b="1" dirty="0">
                <a:solidFill>
                  <a:srgbClr val="14284B"/>
                </a:solidFill>
                <a:latin typeface="Arial"/>
                <a:ea typeface="Arial"/>
                <a:cs typeface="Arial"/>
              </a:rPr>
              <a:t>specific to the Adirondacks</a:t>
            </a:r>
            <a:r>
              <a:rPr lang="en-US" sz="1800" b="0" dirty="0">
                <a:solidFill>
                  <a:srgbClr val="1F2933"/>
                </a:solidFill>
                <a:latin typeface="Arial"/>
                <a:ea typeface="Arial"/>
                <a:cs typeface="Arial"/>
              </a:rPr>
              <a:t> and closer to our writing samples</a:t>
            </a:r>
          </a:p>
          <a:p>
            <a:pPr marL="228600" indent="-228600">
              <a:spcBef>
                <a:spcPts val="0"/>
              </a:spcBef>
              <a:spcAft>
                <a:spcPts val="1400"/>
              </a:spcAft>
              <a:buClr>
                <a:srgbClr val="F2A51A"/>
              </a:buClr>
              <a:buFont typeface="Arial"/>
              <a:buChar char="•"/>
            </a:pPr>
            <a:r>
              <a:rPr lang="en-US" sz="1800" b="0" dirty="0">
                <a:solidFill>
                  <a:srgbClr val="1F2933"/>
                </a:solidFill>
                <a:latin typeface="Arial"/>
                <a:ea typeface="Arial"/>
                <a:cs typeface="Arial"/>
              </a:rPr>
              <a:t>Replace broad promotional language with </a:t>
            </a:r>
            <a:r>
              <a:rPr lang="en-US" sz="1800" b="1" dirty="0">
                <a:solidFill>
                  <a:srgbClr val="14284B"/>
                </a:solidFill>
                <a:latin typeface="Arial"/>
                <a:ea typeface="Arial"/>
                <a:cs typeface="Arial"/>
              </a:rPr>
              <a:t>details from our sources</a:t>
            </a:r>
          </a:p>
          <a:p>
            <a:pPr marL="228600" indent="-228600">
              <a:spcBef>
                <a:spcPts val="0"/>
              </a:spcBef>
              <a:spcAft>
                <a:spcPts val="1400"/>
              </a:spcAft>
              <a:buClr>
                <a:srgbClr val="F2A51A"/>
              </a:buClr>
              <a:buFont typeface="Arial"/>
              <a:buChar char="•"/>
            </a:pPr>
            <a:r>
              <a:rPr lang="en-US" sz="1800" b="0" dirty="0">
                <a:solidFill>
                  <a:srgbClr val="1F2933"/>
                </a:solidFill>
                <a:latin typeface="Arial"/>
                <a:ea typeface="Arial"/>
                <a:cs typeface="Arial"/>
              </a:rPr>
              <a:t>Keep strong wording, vary sentences, </a:t>
            </a:r>
            <a:r>
              <a:rPr lang="en-US" sz="1800" b="1" dirty="0">
                <a:solidFill>
                  <a:srgbClr val="14284B"/>
                </a:solidFill>
                <a:latin typeface="Arial"/>
                <a:ea typeface="Arial"/>
                <a:cs typeface="Arial"/>
              </a:rPr>
              <a:t>skip forced excitement</a:t>
            </a:r>
          </a:p>
          <a:p>
            <a:pPr marL="228600" indent="-228600">
              <a:spcBef>
                <a:spcPts val="0"/>
              </a:spcBef>
              <a:spcAft>
                <a:spcPts val="1400"/>
              </a:spcAft>
              <a:buClr>
                <a:srgbClr val="F2A51A"/>
              </a:buClr>
              <a:buFont typeface="Arial"/>
              <a:buChar char="•"/>
            </a:pPr>
            <a:r>
              <a:rPr lang="en-US" sz="1800" b="0" dirty="0">
                <a:solidFill>
                  <a:srgbClr val="1F2933"/>
                </a:solidFill>
                <a:latin typeface="Arial"/>
                <a:ea typeface="Arial"/>
                <a:cs typeface="Arial"/>
              </a:rPr>
              <a:t>Preserve </a:t>
            </a:r>
            <a:r>
              <a:rPr lang="en-US" sz="1800" b="1" dirty="0">
                <a:solidFill>
                  <a:srgbClr val="14284B"/>
                </a:solidFill>
                <a:latin typeface="Arial"/>
                <a:ea typeface="Arial"/>
                <a:cs typeface="Arial"/>
              </a:rPr>
              <a:t>the facts and approximate length</a:t>
            </a:r>
          </a:p>
          <a:p>
            <a:pPr marL="228600" indent="-228600">
              <a:spcBef>
                <a:spcPts val="0"/>
              </a:spcBef>
              <a:spcAft>
                <a:spcPts val="1400"/>
              </a:spcAft>
              <a:buClr>
                <a:srgbClr val="F2A51A"/>
              </a:buClr>
              <a:buFont typeface="Arial"/>
              <a:buChar char="•"/>
            </a:pPr>
            <a:r>
              <a:rPr lang="en-US" sz="1800" b="0" dirty="0">
                <a:solidFill>
                  <a:srgbClr val="1F2933"/>
                </a:solidFill>
                <a:latin typeface="Arial"/>
                <a:ea typeface="Arial"/>
                <a:cs typeface="Arial"/>
              </a:rPr>
              <a:t>Explain two edits and </a:t>
            </a:r>
            <a:r>
              <a:rPr lang="en-US" sz="1800" b="1" dirty="0">
                <a:solidFill>
                  <a:srgbClr val="14284B"/>
                </a:solidFill>
                <a:latin typeface="Arial"/>
                <a:ea typeface="Arial"/>
                <a:cs typeface="Arial"/>
              </a:rPr>
              <a:t>flag what needs my local knowledge</a:t>
            </a:r>
          </a:p>
        </p:txBody>
      </p:sp>
    </p:spTree>
    <p:extLst>
      <p:ext uri="{BB962C8B-B14F-4D97-AF65-F5344CB8AC3E}">
        <p14:creationId xmlns:p14="http://schemas.microsoft.com/office/powerpoint/2010/main" val="2280720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F5FD3F-6414-4F4A-9714-462AAB0B80CD}"/>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6F6687C6-F6B5-4BA4-982E-48215DBAA128}"/>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a:solidFill>
                  <a:srgbClr val="14284B"/>
                </a:solidFill>
                <a:latin typeface="Arial"/>
                <a:ea typeface="Arial"/>
                <a:cs typeface="Arial"/>
              </a:rPr>
              <a:t>Itinerary workflow</a:t>
            </a:r>
          </a:p>
        </p:txBody>
      </p:sp>
      <p:sp>
        <p:nvSpPr>
          <p:cNvPr id="4" name="footer-brand">
            <a:extLst>
              <a:ext uri="{FF2B5EF4-FFF2-40B4-BE49-F238E27FC236}">
                <a16:creationId xmlns:a16="http://schemas.microsoft.com/office/drawing/2014/main" id="{DCA1A39E-86F7-4E45-91F3-7C6FBB43C686}"/>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C2BF11D2-652B-4157-A897-F3EBDD995432}"/>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694D3449-9617-4E2E-807D-E1A15D12A4FB}"/>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10</a:t>
            </a:r>
          </a:p>
        </p:txBody>
      </p:sp>
      <p:sp>
        <p:nvSpPr>
          <p:cNvPr id="60" name="stepnum0"/>
          <p:cNvSpPr/>
          <p:nvPr/>
        </p:nvSpPr>
        <p:spPr>
          <a:xfrm>
            <a:off x="609600" y="2105025"/>
            <a:ext cx="4953000" cy="558800"/>
          </a:xfrm>
          <a:prstGeom prst="rect">
            <a:avLst/>
          </a:prstGeom>
          <a:noFill/>
          <a:ln>
            <a:noFill/>
          </a:ln>
        </p:spPr>
        <p:txBody>
          <a:bodyPr wrap="square" lIns="0" tIns="0" rIns="0" bIns="0" anchor="b">
            <a:noAutofit/>
          </a:bodyPr>
          <a:lstStyle/>
          <a:p>
            <a:pPr marL="0" indent="0">
              <a:spcBef>
                <a:spcPts val="0"/>
              </a:spcBef>
              <a:spcAft>
                <a:spcPts val="0"/>
              </a:spcAft>
              <a:buNone/>
            </a:pPr>
            <a:r>
              <a:rPr lang="en-US" sz="3600" b="1" dirty="0">
                <a:solidFill>
                  <a:srgbClr val="F2A51A"/>
                </a:solidFill>
                <a:latin typeface="Arial"/>
                <a:ea typeface="Arial"/>
                <a:cs typeface="Arial"/>
              </a:rPr>
              <a:t>01</a:t>
            </a:r>
          </a:p>
        </p:txBody>
      </p:sp>
      <p:sp>
        <p:nvSpPr>
          <p:cNvPr id="61" name="stephead0"/>
          <p:cNvSpPr/>
          <p:nvPr/>
        </p:nvSpPr>
        <p:spPr>
          <a:xfrm>
            <a:off x="609600" y="2790825"/>
            <a:ext cx="4953000" cy="4572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Outline the trip</a:t>
            </a:r>
          </a:p>
        </p:txBody>
      </p:sp>
      <p:sp>
        <p:nvSpPr>
          <p:cNvPr id="62" name="stepdesc0"/>
          <p:cNvSpPr/>
          <p:nvPr/>
        </p:nvSpPr>
        <p:spPr>
          <a:xfrm>
            <a:off x="609600" y="3375025"/>
            <a:ext cx="49530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0" dirty="0">
                <a:solidFill>
                  <a:srgbClr val="1F2933"/>
                </a:solidFill>
                <a:latin typeface="Arial"/>
                <a:ea typeface="Arial"/>
                <a:cs typeface="Arial"/>
              </a:rPr>
              <a:t>Plan stays, meals, and activities that make sense on a map</a:t>
            </a:r>
          </a:p>
        </p:txBody>
      </p:sp>
      <p:sp>
        <p:nvSpPr>
          <p:cNvPr id="63" name="stepnum1"/>
          <p:cNvSpPr/>
          <p:nvPr/>
        </p:nvSpPr>
        <p:spPr>
          <a:xfrm>
            <a:off x="6350000" y="2105025"/>
            <a:ext cx="4953000" cy="558800"/>
          </a:xfrm>
          <a:prstGeom prst="rect">
            <a:avLst/>
          </a:prstGeom>
          <a:noFill/>
          <a:ln>
            <a:noFill/>
          </a:ln>
        </p:spPr>
        <p:txBody>
          <a:bodyPr wrap="square" lIns="0" tIns="0" rIns="0" bIns="0" anchor="b">
            <a:noAutofit/>
          </a:bodyPr>
          <a:lstStyle/>
          <a:p>
            <a:pPr marL="0" indent="0">
              <a:spcBef>
                <a:spcPts val="0"/>
              </a:spcBef>
              <a:spcAft>
                <a:spcPts val="0"/>
              </a:spcAft>
              <a:buNone/>
            </a:pPr>
            <a:r>
              <a:rPr lang="en-US" sz="3600" b="1" dirty="0">
                <a:solidFill>
                  <a:srgbClr val="F2A51A"/>
                </a:solidFill>
                <a:latin typeface="Arial"/>
                <a:ea typeface="Arial"/>
                <a:cs typeface="Arial"/>
              </a:rPr>
              <a:t>02</a:t>
            </a:r>
          </a:p>
        </p:txBody>
      </p:sp>
      <p:sp>
        <p:nvSpPr>
          <p:cNvPr id="64" name="stephead1"/>
          <p:cNvSpPr/>
          <p:nvPr/>
        </p:nvSpPr>
        <p:spPr>
          <a:xfrm>
            <a:off x="6350000" y="2790825"/>
            <a:ext cx="4953000" cy="4572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Write the itinerary</a:t>
            </a:r>
          </a:p>
        </p:txBody>
      </p:sp>
      <p:sp>
        <p:nvSpPr>
          <p:cNvPr id="65" name="stepdesc1"/>
          <p:cNvSpPr/>
          <p:nvPr/>
        </p:nvSpPr>
        <p:spPr>
          <a:xfrm>
            <a:off x="6350000" y="3375025"/>
            <a:ext cx="49530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0" dirty="0">
                <a:solidFill>
                  <a:srgbClr val="1F2933"/>
                </a:solidFill>
                <a:latin typeface="Arial"/>
                <a:ea typeface="Arial"/>
                <a:cs typeface="Arial"/>
              </a:rPr>
              <a:t>Turn the outline into a warm, visitor-facing story, with unconfirmed details flagged</a:t>
            </a:r>
          </a:p>
        </p:txBody>
      </p:sp>
      <p:sp>
        <p:nvSpPr>
          <p:cNvPr id="66" name="teach"/>
          <p:cNvSpPr/>
          <p:nvPr/>
        </p:nvSpPr>
        <p:spPr>
          <a:xfrm>
            <a:off x="609600" y="4772025"/>
            <a:ext cx="10972800" cy="381000"/>
          </a:xfrm>
          <a:prstGeom prst="rect">
            <a:avLst/>
          </a:prstGeom>
          <a:noFill/>
          <a:ln>
            <a:noFill/>
          </a:ln>
        </p:spPr>
        <p:txBody>
          <a:bodyPr wrap="square" lIns="0" tIns="0" rIns="0" bIns="0" anchor="ctr">
            <a:noAutofit/>
          </a:bodyPr>
          <a:lstStyle/>
          <a:p>
            <a:pPr marL="0" indent="0">
              <a:spcBef>
                <a:spcPts val="0"/>
              </a:spcBef>
              <a:spcAft>
                <a:spcPts val="0"/>
              </a:spcAft>
              <a:buNone/>
            </a:pPr>
            <a:r>
              <a:rPr lang="en-US" sz="1600" b="0" dirty="0">
                <a:solidFill>
                  <a:srgbClr val="4B5563"/>
                </a:solidFill>
                <a:latin typeface="Arial"/>
                <a:ea typeface="Arial"/>
                <a:cs typeface="Arial"/>
              </a:rPr>
              <a:t>A plausible itinerary still needs local knowledge. Check hours, routes, and winter conditions.</a:t>
            </a:r>
          </a:p>
        </p:txBody>
      </p:sp>
    </p:spTree>
    <p:extLst>
      <p:ext uri="{BB962C8B-B14F-4D97-AF65-F5344CB8AC3E}">
        <p14:creationId xmlns:p14="http://schemas.microsoft.com/office/powerpoint/2010/main" val="1964498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B27C6E-F45E-41ED-A640-98F175E065A1}"/>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25CB8050-68DE-423C-9F4C-901914006254}"/>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One </a:t>
            </a:r>
            <a:r>
              <a:rPr lang="en-US" sz="3200" b="1" dirty="0">
                <a:solidFill>
                  <a:srgbClr val="14284B"/>
                </a:solidFill>
                <a:latin typeface="Arial"/>
                <a:ea typeface="Arial"/>
                <a:cs typeface="Arial"/>
              </a:rPr>
              <a:t>Output, Multiple Pieces of Content</a:t>
            </a:r>
            <a:endParaRPr sz="3200" b="1" dirty="0">
              <a:solidFill>
                <a:srgbClr val="14284B"/>
              </a:solidFill>
              <a:latin typeface="Arial"/>
              <a:ea typeface="Arial"/>
              <a:cs typeface="Arial"/>
            </a:endParaRPr>
          </a:p>
        </p:txBody>
      </p:sp>
      <p:sp>
        <p:nvSpPr>
          <p:cNvPr id="4" name="footer-brand">
            <a:extLst>
              <a:ext uri="{FF2B5EF4-FFF2-40B4-BE49-F238E27FC236}">
                <a16:creationId xmlns:a16="http://schemas.microsoft.com/office/drawing/2014/main" id="{81556EB8-DFF5-4AC1-8E63-745CDCC62425}"/>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DE136149-F3E2-4AAD-81D2-C28509CF1910}"/>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95DDEFA1-3801-4A41-AB5D-1CAD9891ACA1}"/>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11</a:t>
            </a:r>
          </a:p>
        </p:txBody>
      </p:sp>
      <p:sp>
        <p:nvSpPr>
          <p:cNvPr id="70" name="card0"/>
          <p:cNvSpPr/>
          <p:nvPr/>
        </p:nvSpPr>
        <p:spPr>
          <a:xfrm>
            <a:off x="609600" y="14732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71" name="cardhead0"/>
          <p:cNvSpPr/>
          <p:nvPr/>
        </p:nvSpPr>
        <p:spPr>
          <a:xfrm>
            <a:off x="812800" y="22860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Newsletter feature</a:t>
            </a:r>
          </a:p>
        </p:txBody>
      </p:sp>
      <p:sp>
        <p:nvSpPr>
          <p:cNvPr id="72" name="cardbody0"/>
          <p:cNvSpPr/>
          <p:nvPr/>
        </p:nvSpPr>
        <p:spPr>
          <a:xfrm>
            <a:off x="812800" y="26924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 subject line and short feature that links to the blog</a:t>
            </a:r>
          </a:p>
        </p:txBody>
      </p:sp>
      <p:sp>
        <p:nvSpPr>
          <p:cNvPr id="73" name="card1"/>
          <p:cNvSpPr/>
          <p:nvPr/>
        </p:nvSpPr>
        <p:spPr>
          <a:xfrm>
            <a:off x="4394200" y="14732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74" name="cardhead1"/>
          <p:cNvSpPr/>
          <p:nvPr/>
        </p:nvSpPr>
        <p:spPr>
          <a:xfrm>
            <a:off x="4597400" y="22860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Facebook post</a:t>
            </a:r>
          </a:p>
        </p:txBody>
      </p:sp>
      <p:sp>
        <p:nvSpPr>
          <p:cNvPr id="75" name="cardbody1"/>
          <p:cNvSpPr/>
          <p:nvPr/>
        </p:nvSpPr>
        <p:spPr>
          <a:xfrm>
            <a:off x="4597400" y="26924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 conversational caption with an early call to action</a:t>
            </a:r>
          </a:p>
        </p:txBody>
      </p:sp>
      <p:sp>
        <p:nvSpPr>
          <p:cNvPr id="76" name="card2"/>
          <p:cNvSpPr/>
          <p:nvPr/>
        </p:nvSpPr>
        <p:spPr>
          <a:xfrm>
            <a:off x="8178800" y="14732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77" name="cardhead2"/>
          <p:cNvSpPr/>
          <p:nvPr/>
        </p:nvSpPr>
        <p:spPr>
          <a:xfrm>
            <a:off x="8382000" y="22860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Instagram caption</a:t>
            </a:r>
          </a:p>
        </p:txBody>
      </p:sp>
      <p:sp>
        <p:nvSpPr>
          <p:cNvPr id="78" name="cardbody2"/>
          <p:cNvSpPr/>
          <p:nvPr/>
        </p:nvSpPr>
        <p:spPr>
          <a:xfrm>
            <a:off x="8382000" y="26924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 short caption paired with a strong photo</a:t>
            </a:r>
          </a:p>
        </p:txBody>
      </p:sp>
      <p:sp>
        <p:nvSpPr>
          <p:cNvPr id="79" name="card3"/>
          <p:cNvSpPr/>
          <p:nvPr/>
        </p:nvSpPr>
        <p:spPr>
          <a:xfrm>
            <a:off x="609600" y="38100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80" name="cardhead3"/>
          <p:cNvSpPr/>
          <p:nvPr/>
        </p:nvSpPr>
        <p:spPr>
          <a:xfrm>
            <a:off x="812800" y="462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Short video script</a:t>
            </a:r>
          </a:p>
        </p:txBody>
      </p:sp>
      <p:sp>
        <p:nvSpPr>
          <p:cNvPr id="81" name="cardbody3"/>
          <p:cNvSpPr/>
          <p:nvPr/>
        </p:nvSpPr>
        <p:spPr>
          <a:xfrm>
            <a:off x="812800" y="50292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 30-second voiceover for a Reel or TikTok</a:t>
            </a:r>
          </a:p>
        </p:txBody>
      </p:sp>
      <p:sp>
        <p:nvSpPr>
          <p:cNvPr id="82" name="card4"/>
          <p:cNvSpPr/>
          <p:nvPr/>
        </p:nvSpPr>
        <p:spPr>
          <a:xfrm>
            <a:off x="4394200" y="38100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83" name="cardhead4"/>
          <p:cNvSpPr/>
          <p:nvPr/>
        </p:nvSpPr>
        <p:spPr>
          <a:xfrm>
            <a:off x="4597400" y="462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Visitor FAQ</a:t>
            </a:r>
          </a:p>
        </p:txBody>
      </p:sp>
      <p:sp>
        <p:nvSpPr>
          <p:cNvPr id="84" name="cardbody4"/>
          <p:cNvSpPr/>
          <p:nvPr/>
        </p:nvSpPr>
        <p:spPr>
          <a:xfrm>
            <a:off x="4597400" y="50292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Quick answers drawn from the article's details</a:t>
            </a:r>
          </a:p>
        </p:txBody>
      </p:sp>
      <p:sp>
        <p:nvSpPr>
          <p:cNvPr id="85" name="card5"/>
          <p:cNvSpPr/>
          <p:nvPr/>
        </p:nvSpPr>
        <p:spPr>
          <a:xfrm>
            <a:off x="8178800" y="3810000"/>
            <a:ext cx="3403600" cy="2108200"/>
          </a:xfrm>
          <a:prstGeom prst="rect">
            <a:avLst/>
          </a:prstGeom>
          <a:solidFill>
            <a:srgbClr val="F1F4F8"/>
          </a:solidFill>
          <a:ln>
            <a:noFill/>
          </a:ln>
        </p:spPr>
        <p:txBody>
          <a:bodyPr wrap="square" lIns="0" tIns="0" rIns="0" bIns="0" anchor="t">
            <a:noAutofit/>
          </a:bodyPr>
          <a:lstStyle/>
          <a:p>
            <a:endParaRPr lang="en-US" dirty="0"/>
          </a:p>
        </p:txBody>
      </p:sp>
      <p:sp>
        <p:nvSpPr>
          <p:cNvPr id="86" name="cardhead5"/>
          <p:cNvSpPr/>
          <p:nvPr/>
        </p:nvSpPr>
        <p:spPr>
          <a:xfrm>
            <a:off x="8382000" y="462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Partner toolkit</a:t>
            </a:r>
          </a:p>
        </p:txBody>
      </p:sp>
      <p:sp>
        <p:nvSpPr>
          <p:cNvPr id="87" name="cardbody5"/>
          <p:cNvSpPr/>
          <p:nvPr/>
        </p:nvSpPr>
        <p:spPr>
          <a:xfrm>
            <a:off x="8382000" y="50292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Ready-to-share copy for lodging and attraction partners</a:t>
            </a:r>
          </a:p>
        </p:txBody>
      </p:sp>
      <p:pic>
        <p:nvPicPr>
          <p:cNvPr id="88" name="Graphic 88" descr="Email"/>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00" y="1676400"/>
            <a:ext cx="457200" cy="457200"/>
          </a:xfrm>
          <a:prstGeom prst="rect">
            <a:avLst/>
          </a:prstGeom>
        </p:spPr>
      </p:pic>
      <p:pic>
        <p:nvPicPr>
          <p:cNvPr id="89" name="Graphic 89" descr="Social post"/>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7400" y="1676400"/>
            <a:ext cx="457200" cy="457200"/>
          </a:xfrm>
          <a:prstGeom prst="rect">
            <a:avLst/>
          </a:prstGeom>
        </p:spPr>
      </p:pic>
      <p:pic>
        <p:nvPicPr>
          <p:cNvPr id="90" name="Graphic 90" descr="Photo caption"/>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2000" y="1676400"/>
            <a:ext cx="457200" cy="457200"/>
          </a:xfrm>
          <a:prstGeom prst="rect">
            <a:avLst/>
          </a:prstGeom>
        </p:spPr>
      </p:pic>
      <p:pic>
        <p:nvPicPr>
          <p:cNvPr id="91" name="Graphic 91" descr="Video script"/>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800" y="4013200"/>
            <a:ext cx="457200" cy="457200"/>
          </a:xfrm>
          <a:prstGeom prst="rect">
            <a:avLst/>
          </a:prstGeom>
        </p:spPr>
      </p:pic>
      <p:pic>
        <p:nvPicPr>
          <p:cNvPr id="92" name="Graphic 92" descr="FAQ"/>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97400" y="4013200"/>
            <a:ext cx="457200" cy="457200"/>
          </a:xfrm>
          <a:prstGeom prst="rect">
            <a:avLst/>
          </a:prstGeom>
        </p:spPr>
      </p:pic>
      <p:pic>
        <p:nvPicPr>
          <p:cNvPr id="93" name="Graphic 93" descr="Partner toolkit"/>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82000" y="4013200"/>
            <a:ext cx="457200" cy="457200"/>
          </a:xfrm>
          <a:prstGeom prst="rect">
            <a:avLst/>
          </a:prstGeom>
        </p:spPr>
      </p:pic>
    </p:spTree>
    <p:extLst>
      <p:ext uri="{BB962C8B-B14F-4D97-AF65-F5344CB8AC3E}">
        <p14:creationId xmlns:p14="http://schemas.microsoft.com/office/powerpoint/2010/main" val="1743791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E1A609-BAB9-4A42-B671-EA85373B7947}"/>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4D0E89DD-6506-41C8-B55C-188CC206DC9D}"/>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Save </a:t>
            </a:r>
            <a:r>
              <a:rPr lang="en-US" dirty="0"/>
              <a:t>W</a:t>
            </a:r>
            <a:r>
              <a:rPr sz="3200" b="1" dirty="0">
                <a:solidFill>
                  <a:srgbClr val="14284B"/>
                </a:solidFill>
                <a:latin typeface="Arial"/>
                <a:ea typeface="Arial"/>
                <a:cs typeface="Arial"/>
              </a:rPr>
              <a:t>hat </a:t>
            </a:r>
            <a:r>
              <a:rPr lang="en-US" dirty="0"/>
              <a:t>W</a:t>
            </a:r>
            <a:r>
              <a:rPr sz="3200" b="1" dirty="0">
                <a:solidFill>
                  <a:srgbClr val="14284B"/>
                </a:solidFill>
                <a:latin typeface="Arial"/>
                <a:ea typeface="Arial"/>
                <a:cs typeface="Arial"/>
              </a:rPr>
              <a:t>orks</a:t>
            </a:r>
          </a:p>
        </p:txBody>
      </p:sp>
      <p:sp>
        <p:nvSpPr>
          <p:cNvPr id="4" name="footer-brand">
            <a:extLst>
              <a:ext uri="{FF2B5EF4-FFF2-40B4-BE49-F238E27FC236}">
                <a16:creationId xmlns:a16="http://schemas.microsoft.com/office/drawing/2014/main" id="{FB447257-D9A8-49C8-8DA4-CBDC7D1090B6}"/>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C4941C16-7ACB-4FEF-B749-18C102B8E396}"/>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28FE882D-2DB5-4F76-AD7F-3B9F586B7642}"/>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12</a:t>
            </a:r>
          </a:p>
        </p:txBody>
      </p:sp>
      <p:sp>
        <p:nvSpPr>
          <p:cNvPr id="100" name="savehead"/>
          <p:cNvSpPr/>
          <p:nvPr/>
        </p:nvSpPr>
        <p:spPr>
          <a:xfrm>
            <a:off x="609600" y="1371600"/>
            <a:ext cx="6858000" cy="3302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1" dirty="0">
                <a:solidFill>
                  <a:srgbClr val="6B7280"/>
                </a:solidFill>
                <a:latin typeface="Arial"/>
                <a:ea typeface="Arial"/>
                <a:cs typeface="Arial"/>
              </a:rPr>
              <a:t>WHAT TO SAVE IN A SHARED SPACE</a:t>
            </a:r>
          </a:p>
        </p:txBody>
      </p:sp>
      <p:sp>
        <p:nvSpPr>
          <p:cNvPr id="101" name="savecard0"/>
          <p:cNvSpPr/>
          <p:nvPr/>
        </p:nvSpPr>
        <p:spPr>
          <a:xfrm>
            <a:off x="609600" y="1778000"/>
            <a:ext cx="3327400" cy="1854200"/>
          </a:xfrm>
          <a:prstGeom prst="rect">
            <a:avLst/>
          </a:prstGeom>
          <a:solidFill>
            <a:srgbClr val="F1F4F8"/>
          </a:solidFill>
          <a:ln>
            <a:noFill/>
          </a:ln>
        </p:spPr>
        <p:txBody>
          <a:bodyPr wrap="square" lIns="0" tIns="0" rIns="0" bIns="0" anchor="t">
            <a:noAutofit/>
          </a:bodyPr>
          <a:lstStyle/>
          <a:p>
            <a:endParaRPr lang="en-US" dirty="0"/>
          </a:p>
        </p:txBody>
      </p:sp>
      <p:sp>
        <p:nvSpPr>
          <p:cNvPr id="102" name="savecardhead0"/>
          <p:cNvSpPr/>
          <p:nvPr/>
        </p:nvSpPr>
        <p:spPr>
          <a:xfrm>
            <a:off x="812800" y="2489200"/>
            <a:ext cx="2921000" cy="3048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1" dirty="0">
                <a:solidFill>
                  <a:srgbClr val="14284B"/>
                </a:solidFill>
                <a:latin typeface="Arial"/>
                <a:ea typeface="Arial"/>
                <a:cs typeface="Arial"/>
              </a:rPr>
              <a:t>Reusable prompts</a:t>
            </a:r>
          </a:p>
        </p:txBody>
      </p:sp>
      <p:sp>
        <p:nvSpPr>
          <p:cNvPr id="103" name="savecardbody0"/>
          <p:cNvSpPr/>
          <p:nvPr/>
        </p:nvSpPr>
        <p:spPr>
          <a:xfrm>
            <a:off x="812800" y="2844800"/>
            <a:ext cx="2921000" cy="7874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0" dirty="0">
                <a:solidFill>
                  <a:srgbClr val="1F2933"/>
                </a:solidFill>
                <a:latin typeface="Arial"/>
                <a:ea typeface="Arial"/>
                <a:cs typeface="Arial"/>
              </a:rPr>
              <a:t>What each does, when to use it, and what to change</a:t>
            </a:r>
          </a:p>
        </p:txBody>
      </p:sp>
      <p:sp>
        <p:nvSpPr>
          <p:cNvPr id="104" name="savecard1"/>
          <p:cNvSpPr/>
          <p:nvPr/>
        </p:nvSpPr>
        <p:spPr>
          <a:xfrm>
            <a:off x="4114800" y="1778000"/>
            <a:ext cx="3327400" cy="1854200"/>
          </a:xfrm>
          <a:prstGeom prst="rect">
            <a:avLst/>
          </a:prstGeom>
          <a:solidFill>
            <a:srgbClr val="F1F4F8"/>
          </a:solidFill>
          <a:ln>
            <a:noFill/>
          </a:ln>
        </p:spPr>
        <p:txBody>
          <a:bodyPr wrap="square" lIns="0" tIns="0" rIns="0" bIns="0" anchor="t">
            <a:noAutofit/>
          </a:bodyPr>
          <a:lstStyle/>
          <a:p>
            <a:endParaRPr lang="en-US" dirty="0"/>
          </a:p>
        </p:txBody>
      </p:sp>
      <p:sp>
        <p:nvSpPr>
          <p:cNvPr id="105" name="savecardhead1"/>
          <p:cNvSpPr/>
          <p:nvPr/>
        </p:nvSpPr>
        <p:spPr>
          <a:xfrm>
            <a:off x="4318000" y="2489200"/>
            <a:ext cx="2921000" cy="3048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1" dirty="0">
                <a:solidFill>
                  <a:srgbClr val="14284B"/>
                </a:solidFill>
                <a:latin typeface="Arial"/>
                <a:ea typeface="Arial"/>
                <a:cs typeface="Arial"/>
              </a:rPr>
              <a:t>Source materials</a:t>
            </a:r>
          </a:p>
        </p:txBody>
      </p:sp>
      <p:sp>
        <p:nvSpPr>
          <p:cNvPr id="106" name="savecardbody1"/>
          <p:cNvSpPr/>
          <p:nvPr/>
        </p:nvSpPr>
        <p:spPr>
          <a:xfrm>
            <a:off x="4318000" y="2844800"/>
            <a:ext cx="2921000" cy="7874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0" dirty="0">
                <a:solidFill>
                  <a:srgbClr val="1F2933"/>
                </a:solidFill>
                <a:latin typeface="Arial"/>
                <a:ea typeface="Arial"/>
                <a:cs typeface="Arial"/>
              </a:rPr>
              <a:t>Brand guidelines, audience info, destination facts, approved content</a:t>
            </a:r>
          </a:p>
        </p:txBody>
      </p:sp>
      <p:sp>
        <p:nvSpPr>
          <p:cNvPr id="107" name="savecard2"/>
          <p:cNvSpPr/>
          <p:nvPr/>
        </p:nvSpPr>
        <p:spPr>
          <a:xfrm>
            <a:off x="609600" y="3810000"/>
            <a:ext cx="3327400" cy="1854200"/>
          </a:xfrm>
          <a:prstGeom prst="rect">
            <a:avLst/>
          </a:prstGeom>
          <a:solidFill>
            <a:srgbClr val="F1F4F8"/>
          </a:solidFill>
          <a:ln>
            <a:noFill/>
          </a:ln>
        </p:spPr>
        <p:txBody>
          <a:bodyPr wrap="square" lIns="0" tIns="0" rIns="0" bIns="0" anchor="t">
            <a:noAutofit/>
          </a:bodyPr>
          <a:lstStyle/>
          <a:p>
            <a:endParaRPr lang="en-US" dirty="0"/>
          </a:p>
        </p:txBody>
      </p:sp>
      <p:sp>
        <p:nvSpPr>
          <p:cNvPr id="108" name="savecardhead2"/>
          <p:cNvSpPr/>
          <p:nvPr/>
        </p:nvSpPr>
        <p:spPr>
          <a:xfrm>
            <a:off x="812800" y="4521200"/>
            <a:ext cx="2921000" cy="3048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1" dirty="0">
                <a:solidFill>
                  <a:srgbClr val="14284B"/>
                </a:solidFill>
                <a:latin typeface="Arial"/>
                <a:ea typeface="Arial"/>
                <a:cs typeface="Arial"/>
              </a:rPr>
              <a:t>Examples</a:t>
            </a:r>
          </a:p>
        </p:txBody>
      </p:sp>
      <p:sp>
        <p:nvSpPr>
          <p:cNvPr id="109" name="savecardbody2"/>
          <p:cNvSpPr/>
          <p:nvPr/>
        </p:nvSpPr>
        <p:spPr>
          <a:xfrm>
            <a:off x="812800" y="4876800"/>
            <a:ext cx="2921000" cy="7874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0" dirty="0">
                <a:solidFill>
                  <a:srgbClr val="1F2933"/>
                </a:solidFill>
                <a:latin typeface="Arial"/>
                <a:ea typeface="Arial"/>
                <a:cs typeface="Arial"/>
              </a:rPr>
              <a:t>Strong outputs that show what good work looks like</a:t>
            </a:r>
          </a:p>
        </p:txBody>
      </p:sp>
      <p:sp>
        <p:nvSpPr>
          <p:cNvPr id="110" name="savecard3"/>
          <p:cNvSpPr/>
          <p:nvPr/>
        </p:nvSpPr>
        <p:spPr>
          <a:xfrm>
            <a:off x="4114800" y="3810000"/>
            <a:ext cx="3327400" cy="1854200"/>
          </a:xfrm>
          <a:prstGeom prst="rect">
            <a:avLst/>
          </a:prstGeom>
          <a:solidFill>
            <a:srgbClr val="F1F4F8"/>
          </a:solidFill>
          <a:ln>
            <a:noFill/>
          </a:ln>
        </p:spPr>
        <p:txBody>
          <a:bodyPr wrap="square" lIns="0" tIns="0" rIns="0" bIns="0" anchor="t">
            <a:noAutofit/>
          </a:bodyPr>
          <a:lstStyle/>
          <a:p>
            <a:endParaRPr lang="en-US" dirty="0"/>
          </a:p>
        </p:txBody>
      </p:sp>
      <p:sp>
        <p:nvSpPr>
          <p:cNvPr id="111" name="savecardhead3"/>
          <p:cNvSpPr/>
          <p:nvPr/>
        </p:nvSpPr>
        <p:spPr>
          <a:xfrm>
            <a:off x="4318000" y="4521200"/>
            <a:ext cx="2921000" cy="304800"/>
          </a:xfrm>
          <a:prstGeom prst="rect">
            <a:avLst/>
          </a:prstGeom>
          <a:noFill/>
          <a:ln>
            <a:noFill/>
          </a:ln>
        </p:spPr>
        <p:txBody>
          <a:bodyPr wrap="square" lIns="0" tIns="0" rIns="0" bIns="0" anchor="t">
            <a:noAutofit/>
          </a:bodyPr>
          <a:lstStyle/>
          <a:p>
            <a:pPr marL="0" indent="0">
              <a:spcBef>
                <a:spcPts val="0"/>
              </a:spcBef>
              <a:spcAft>
                <a:spcPts val="0"/>
              </a:spcAft>
              <a:buNone/>
            </a:pPr>
            <a:r>
              <a:rPr lang="en-US" sz="1800" b="1" dirty="0">
                <a:solidFill>
                  <a:srgbClr val="14284B"/>
                </a:solidFill>
                <a:latin typeface="Arial"/>
                <a:ea typeface="Arial"/>
                <a:cs typeface="Arial"/>
              </a:rPr>
              <a:t>Lessons learned</a:t>
            </a:r>
          </a:p>
        </p:txBody>
      </p:sp>
      <p:sp>
        <p:nvSpPr>
          <p:cNvPr id="112" name="savecardbody3"/>
          <p:cNvSpPr/>
          <p:nvPr/>
        </p:nvSpPr>
        <p:spPr>
          <a:xfrm>
            <a:off x="4318000" y="4876800"/>
            <a:ext cx="2921000" cy="7874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0" dirty="0">
                <a:solidFill>
                  <a:srgbClr val="1F2933"/>
                </a:solidFill>
                <a:latin typeface="Arial"/>
                <a:ea typeface="Arial"/>
                <a:cs typeface="Arial"/>
              </a:rPr>
              <a:t>What needed editing, common mistakes, what to check</a:t>
            </a:r>
          </a:p>
        </p:txBody>
      </p:sp>
      <p:sp>
        <p:nvSpPr>
          <p:cNvPr id="113" name="teampanel"/>
          <p:cNvSpPr/>
          <p:nvPr/>
        </p:nvSpPr>
        <p:spPr>
          <a:xfrm>
            <a:off x="7772400" y="1371600"/>
            <a:ext cx="3810000" cy="4292600"/>
          </a:xfrm>
          <a:prstGeom prst="rect">
            <a:avLst/>
          </a:prstGeom>
          <a:solidFill>
            <a:srgbClr val="14284B"/>
          </a:solidFill>
          <a:ln>
            <a:noFill/>
          </a:ln>
        </p:spPr>
        <p:txBody>
          <a:bodyPr wrap="square" lIns="228600" tIns="228600" rIns="228600" bIns="228600" anchor="t">
            <a:noAutofit/>
          </a:bodyPr>
          <a:lstStyle/>
          <a:p>
            <a:pPr marL="0" indent="0">
              <a:spcBef>
                <a:spcPts val="0"/>
              </a:spcBef>
              <a:buNone/>
            </a:pPr>
            <a:r>
              <a:rPr lang="en-US" sz="1400" b="1" dirty="0">
                <a:solidFill>
                  <a:srgbClr val="F2A51A"/>
                </a:solidFill>
                <a:latin typeface="Arial"/>
                <a:ea typeface="Arial"/>
                <a:cs typeface="Arial"/>
              </a:rPr>
              <a:t>WHY IT HELPS THE TEAM</a:t>
            </a:r>
          </a:p>
          <a:p>
            <a:pPr marL="228600" indent="-228600">
              <a:spcBef>
                <a:spcPts val="900"/>
              </a:spcBef>
              <a:buClr>
                <a:srgbClr val="F2A51A"/>
              </a:buClr>
              <a:buFont typeface="Arial"/>
              <a:buChar char="•"/>
            </a:pPr>
            <a:r>
              <a:rPr lang="en-US" sz="1600" b="0" dirty="0">
                <a:solidFill>
                  <a:srgbClr val="FFFFFF"/>
                </a:solidFill>
                <a:latin typeface="Arial"/>
                <a:ea typeface="Arial"/>
                <a:cs typeface="Arial"/>
              </a:rPr>
              <a:t>Voice and quality stay consistent</a:t>
            </a:r>
          </a:p>
          <a:p>
            <a:pPr marL="228600" indent="-228600">
              <a:spcBef>
                <a:spcPts val="900"/>
              </a:spcBef>
              <a:buClr>
                <a:srgbClr val="F2A51A"/>
              </a:buClr>
              <a:buFont typeface="Arial"/>
              <a:buChar char="•"/>
            </a:pPr>
            <a:r>
              <a:rPr lang="en-US" sz="1600" b="0" dirty="0">
                <a:solidFill>
                  <a:srgbClr val="FFFFFF"/>
                </a:solidFill>
                <a:latin typeface="Arial"/>
                <a:ea typeface="Arial"/>
                <a:cs typeface="Arial"/>
              </a:rPr>
              <a:t>No one rebuilds the same prompts or gathers the same materials</a:t>
            </a:r>
          </a:p>
          <a:p>
            <a:pPr marL="228600" indent="-228600">
              <a:spcBef>
                <a:spcPts val="900"/>
              </a:spcBef>
              <a:buClr>
                <a:srgbClr val="F2A51A"/>
              </a:buClr>
              <a:buFont typeface="Arial"/>
              <a:buChar char="•"/>
            </a:pPr>
            <a:r>
              <a:rPr lang="en-US" sz="1600" b="0" dirty="0">
                <a:solidFill>
                  <a:srgbClr val="FFFFFF"/>
                </a:solidFill>
                <a:latin typeface="Arial"/>
                <a:ea typeface="Arial"/>
                <a:cs typeface="Arial"/>
              </a:rPr>
              <a:t>Improvements get shared and new staff get up to speed faster</a:t>
            </a:r>
          </a:p>
          <a:p>
            <a:pPr marL="0" indent="0">
              <a:spcBef>
                <a:spcPts val="2400"/>
              </a:spcBef>
              <a:buNone/>
            </a:pPr>
            <a:r>
              <a:rPr lang="en-US" sz="1400" b="1" dirty="0">
                <a:solidFill>
                  <a:srgbClr val="F2A51A"/>
                </a:solidFill>
                <a:latin typeface="Arial"/>
                <a:ea typeface="Arial"/>
                <a:cs typeface="Arial"/>
              </a:rPr>
              <a:t>KEEP IT TRUSTED</a:t>
            </a:r>
          </a:p>
          <a:p>
            <a:pPr marL="228600" indent="-228600">
              <a:spcBef>
                <a:spcPts val="900"/>
              </a:spcBef>
              <a:buClr>
                <a:srgbClr val="F2A51A"/>
              </a:buClr>
              <a:buFont typeface="Arial"/>
              <a:buChar char="•"/>
            </a:pPr>
            <a:r>
              <a:rPr lang="en-US" sz="1600" b="0" dirty="0">
                <a:solidFill>
                  <a:srgbClr val="FFFFFF"/>
                </a:solidFill>
                <a:latin typeface="Arial"/>
                <a:ea typeface="Arial"/>
                <a:cs typeface="Arial"/>
              </a:rPr>
              <a:t>Name an owner and a last-reviewed date</a:t>
            </a:r>
          </a:p>
          <a:p>
            <a:pPr marL="228600" indent="-228600">
              <a:spcBef>
                <a:spcPts val="900"/>
              </a:spcBef>
              <a:buClr>
                <a:srgbClr val="F2A51A"/>
              </a:buClr>
              <a:buFont typeface="Arial"/>
              <a:buChar char="•"/>
            </a:pPr>
            <a:r>
              <a:rPr lang="en-US" sz="1600" b="0" dirty="0">
                <a:solidFill>
                  <a:srgbClr val="FFFFFF"/>
                </a:solidFill>
                <a:latin typeface="Arial"/>
                <a:ea typeface="Arial"/>
                <a:cs typeface="Arial"/>
              </a:rPr>
              <a:t>Mark what is approved and who has access</a:t>
            </a:r>
          </a:p>
        </p:txBody>
      </p:sp>
      <p:pic>
        <p:nvPicPr>
          <p:cNvPr id="115" name="Graphic 115" descr="Reusable prompt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00" y="1955800"/>
            <a:ext cx="406400" cy="406400"/>
          </a:xfrm>
          <a:prstGeom prst="rect">
            <a:avLst/>
          </a:prstGeom>
        </p:spPr>
      </p:pic>
      <p:pic>
        <p:nvPicPr>
          <p:cNvPr id="116" name="Graphic 116" descr="Source material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18000" y="1955800"/>
            <a:ext cx="406400" cy="406400"/>
          </a:xfrm>
          <a:prstGeom prst="rect">
            <a:avLst/>
          </a:prstGeom>
        </p:spPr>
      </p:pic>
      <p:pic>
        <p:nvPicPr>
          <p:cNvPr id="117" name="Graphic 117" descr="Examples"/>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2800" y="3987800"/>
            <a:ext cx="406400" cy="406400"/>
          </a:xfrm>
          <a:prstGeom prst="rect">
            <a:avLst/>
          </a:prstGeom>
        </p:spPr>
      </p:pic>
      <p:pic>
        <p:nvPicPr>
          <p:cNvPr id="118" name="Graphic 118" descr="Lessons learned"/>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18000" y="3987800"/>
            <a:ext cx="406400" cy="406400"/>
          </a:xfrm>
          <a:prstGeom prst="rect">
            <a:avLst/>
          </a:prstGeom>
        </p:spPr>
      </p:pic>
    </p:spTree>
    <p:extLst>
      <p:ext uri="{BB962C8B-B14F-4D97-AF65-F5344CB8AC3E}">
        <p14:creationId xmlns:p14="http://schemas.microsoft.com/office/powerpoint/2010/main" val="194176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152576-FA93-445E-BC58-2BBC1A530C51}"/>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AA72529E-FAD4-448A-9568-4D29EBD75623}"/>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a:solidFill>
                  <a:srgbClr val="14284B"/>
                </a:solidFill>
                <a:latin typeface="Arial"/>
                <a:ea typeface="Arial"/>
                <a:cs typeface="Arial"/>
              </a:rPr>
              <a:t>Where skills, plugins, and agents fit</a:t>
            </a:r>
          </a:p>
        </p:txBody>
      </p:sp>
      <p:sp>
        <p:nvSpPr>
          <p:cNvPr id="4" name="footer-brand">
            <a:extLst>
              <a:ext uri="{FF2B5EF4-FFF2-40B4-BE49-F238E27FC236}">
                <a16:creationId xmlns:a16="http://schemas.microsoft.com/office/drawing/2014/main" id="{427919CE-C3A3-4986-8EDE-58BFB9DF694B}"/>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D5AF5ACC-2701-4B76-A5B6-F7E7C1BAFBF0}"/>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65F637C6-EAE5-45BD-BBD9-2ED8516D95DC}"/>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13</a:t>
            </a:r>
          </a:p>
        </p:txBody>
      </p:sp>
      <p:sp>
        <p:nvSpPr>
          <p:cNvPr id="130" name="fitcard0"/>
          <p:cNvSpPr/>
          <p:nvPr/>
        </p:nvSpPr>
        <p:spPr>
          <a:xfrm>
            <a:off x="6096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31" name="fithead0"/>
          <p:cNvSpPr/>
          <p:nvPr/>
        </p:nvSpPr>
        <p:spPr>
          <a:xfrm>
            <a:off x="812800" y="2108200"/>
            <a:ext cx="2997200" cy="3810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Skills</a:t>
            </a:r>
          </a:p>
        </p:txBody>
      </p:sp>
      <p:sp>
        <p:nvSpPr>
          <p:cNvPr id="132" name="fitdef0"/>
          <p:cNvSpPr/>
          <p:nvPr/>
        </p:nvSpPr>
        <p:spPr>
          <a:xfrm>
            <a:off x="812800" y="2565400"/>
            <a:ext cx="2997200" cy="1066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Reusable instructions for completing a particular kind of work</a:t>
            </a:r>
          </a:p>
        </p:txBody>
      </p:sp>
      <p:cxnSp>
        <p:nvCxnSpPr>
          <p:cNvPr id="133" name="divider"/>
          <p:cNvCxnSpPr/>
          <p:nvPr/>
        </p:nvCxnSpPr>
        <p:spPr>
          <a:xfrm>
            <a:off x="812800" y="3733800"/>
            <a:ext cx="2997200" cy="0"/>
          </a:xfrm>
          <a:prstGeom prst="line">
            <a:avLst/>
          </a:prstGeom>
          <a:ln w="9525">
            <a:solidFill>
              <a:srgbClr val="D1D5DB"/>
            </a:solidFill>
          </a:ln>
        </p:spPr>
      </p:cxnSp>
      <p:sp>
        <p:nvSpPr>
          <p:cNvPr id="134" name="fitexlab0"/>
          <p:cNvSpPr/>
          <p:nvPr/>
        </p:nvSpPr>
        <p:spPr>
          <a:xfrm>
            <a:off x="812800" y="3860800"/>
            <a:ext cx="2997200" cy="2540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1" dirty="0">
                <a:solidFill>
                  <a:srgbClr val="B7791F"/>
                </a:solidFill>
                <a:latin typeface="Arial"/>
                <a:ea typeface="Arial"/>
                <a:cs typeface="Arial"/>
              </a:rPr>
              <a:t>EXAMPLE</a:t>
            </a:r>
          </a:p>
        </p:txBody>
      </p:sp>
      <p:sp>
        <p:nvSpPr>
          <p:cNvPr id="135" name="fitex0"/>
          <p:cNvSpPr/>
          <p:nvPr/>
        </p:nvSpPr>
        <p:spPr>
          <a:xfrm>
            <a:off x="812800" y="41656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4B5563"/>
                </a:solidFill>
                <a:latin typeface="Arial"/>
                <a:ea typeface="Arial"/>
                <a:cs typeface="Arial"/>
              </a:rPr>
              <a:t>A content-repurposing skill that applies your voice, formatting, and review rules</a:t>
            </a:r>
          </a:p>
        </p:txBody>
      </p:sp>
      <p:sp>
        <p:nvSpPr>
          <p:cNvPr id="136" name="fitcard1"/>
          <p:cNvSpPr/>
          <p:nvPr/>
        </p:nvSpPr>
        <p:spPr>
          <a:xfrm>
            <a:off x="43942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37" name="fithead1"/>
          <p:cNvSpPr/>
          <p:nvPr/>
        </p:nvSpPr>
        <p:spPr>
          <a:xfrm>
            <a:off x="4597400" y="2108200"/>
            <a:ext cx="2997200" cy="3810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Plugins</a:t>
            </a:r>
          </a:p>
        </p:txBody>
      </p:sp>
      <p:sp>
        <p:nvSpPr>
          <p:cNvPr id="138" name="fitdef1"/>
          <p:cNvSpPr/>
          <p:nvPr/>
        </p:nvSpPr>
        <p:spPr>
          <a:xfrm>
            <a:off x="4597400" y="2565400"/>
            <a:ext cx="2997200" cy="1066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Added capabilities or connections to other tools and information</a:t>
            </a:r>
          </a:p>
        </p:txBody>
      </p:sp>
      <p:cxnSp>
        <p:nvCxnSpPr>
          <p:cNvPr id="139" name="divider"/>
          <p:cNvCxnSpPr/>
          <p:nvPr/>
        </p:nvCxnSpPr>
        <p:spPr>
          <a:xfrm>
            <a:off x="4597400" y="3733800"/>
            <a:ext cx="2997200" cy="0"/>
          </a:xfrm>
          <a:prstGeom prst="line">
            <a:avLst/>
          </a:prstGeom>
          <a:ln w="9525">
            <a:solidFill>
              <a:srgbClr val="D1D5DB"/>
            </a:solidFill>
          </a:ln>
        </p:spPr>
      </p:cxnSp>
      <p:sp>
        <p:nvSpPr>
          <p:cNvPr id="140" name="fitexlab1"/>
          <p:cNvSpPr/>
          <p:nvPr/>
        </p:nvSpPr>
        <p:spPr>
          <a:xfrm>
            <a:off x="4597400" y="3860800"/>
            <a:ext cx="2997200" cy="2540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1" dirty="0">
                <a:solidFill>
                  <a:srgbClr val="B7791F"/>
                </a:solidFill>
                <a:latin typeface="Arial"/>
                <a:ea typeface="Arial"/>
                <a:cs typeface="Arial"/>
              </a:rPr>
              <a:t>EXAMPLE</a:t>
            </a:r>
          </a:p>
        </p:txBody>
      </p:sp>
      <p:sp>
        <p:nvSpPr>
          <p:cNvPr id="141" name="fitex1"/>
          <p:cNvSpPr/>
          <p:nvPr/>
        </p:nvSpPr>
        <p:spPr>
          <a:xfrm>
            <a:off x="4597400" y="41656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4B5563"/>
                </a:solidFill>
                <a:latin typeface="Arial"/>
                <a:ea typeface="Arial"/>
                <a:cs typeface="Arial"/>
              </a:rPr>
              <a:t>A connection that lets AI work with approved files in a shared document system</a:t>
            </a:r>
          </a:p>
        </p:txBody>
      </p:sp>
      <p:sp>
        <p:nvSpPr>
          <p:cNvPr id="142" name="fitcard2"/>
          <p:cNvSpPr/>
          <p:nvPr/>
        </p:nvSpPr>
        <p:spPr>
          <a:xfrm>
            <a:off x="81788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43" name="fithead2"/>
          <p:cNvSpPr/>
          <p:nvPr/>
        </p:nvSpPr>
        <p:spPr>
          <a:xfrm>
            <a:off x="8382000" y="2108200"/>
            <a:ext cx="2997200" cy="381000"/>
          </a:xfrm>
          <a:prstGeom prst="rect">
            <a:avLst/>
          </a:prstGeom>
          <a:noFill/>
          <a:ln>
            <a:noFill/>
          </a:ln>
        </p:spPr>
        <p:txBody>
          <a:bodyPr wrap="square" lIns="0" tIns="0" rIns="0" bIns="0" anchor="t">
            <a:noAutofit/>
          </a:bodyPr>
          <a:lstStyle/>
          <a:p>
            <a:pPr marL="0" indent="0">
              <a:spcBef>
                <a:spcPts val="0"/>
              </a:spcBef>
              <a:spcAft>
                <a:spcPts val="0"/>
              </a:spcAft>
              <a:buNone/>
            </a:pPr>
            <a:r>
              <a:rPr lang="en-US" sz="2200" b="1" dirty="0">
                <a:solidFill>
                  <a:srgbClr val="14284B"/>
                </a:solidFill>
                <a:latin typeface="Arial"/>
                <a:ea typeface="Arial"/>
                <a:cs typeface="Arial"/>
              </a:rPr>
              <a:t>Agents</a:t>
            </a:r>
          </a:p>
        </p:txBody>
      </p:sp>
      <p:sp>
        <p:nvSpPr>
          <p:cNvPr id="144" name="fitdef2"/>
          <p:cNvSpPr/>
          <p:nvPr/>
        </p:nvSpPr>
        <p:spPr>
          <a:xfrm>
            <a:off x="8382000" y="2565400"/>
            <a:ext cx="2997200" cy="10668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1F2933"/>
                </a:solidFill>
                <a:latin typeface="Arial"/>
                <a:ea typeface="Arial"/>
                <a:cs typeface="Arial"/>
              </a:rPr>
              <a:t>AI that works through multiple steps toward a goal, using available tools and instructions</a:t>
            </a:r>
          </a:p>
        </p:txBody>
      </p:sp>
      <p:cxnSp>
        <p:nvCxnSpPr>
          <p:cNvPr id="145" name="divider"/>
          <p:cNvCxnSpPr/>
          <p:nvPr/>
        </p:nvCxnSpPr>
        <p:spPr>
          <a:xfrm>
            <a:off x="8382000" y="3733800"/>
            <a:ext cx="2997200" cy="0"/>
          </a:xfrm>
          <a:prstGeom prst="line">
            <a:avLst/>
          </a:prstGeom>
          <a:ln w="9525">
            <a:solidFill>
              <a:srgbClr val="D1D5DB"/>
            </a:solidFill>
          </a:ln>
        </p:spPr>
      </p:cxnSp>
      <p:sp>
        <p:nvSpPr>
          <p:cNvPr id="146" name="fitexlab2"/>
          <p:cNvSpPr/>
          <p:nvPr/>
        </p:nvSpPr>
        <p:spPr>
          <a:xfrm>
            <a:off x="8382000" y="3860800"/>
            <a:ext cx="2997200" cy="254000"/>
          </a:xfrm>
          <a:prstGeom prst="rect">
            <a:avLst/>
          </a:prstGeom>
          <a:noFill/>
          <a:ln>
            <a:noFill/>
          </a:ln>
        </p:spPr>
        <p:txBody>
          <a:bodyPr wrap="square" lIns="0" tIns="0" rIns="0" bIns="0" anchor="t">
            <a:noAutofit/>
          </a:bodyPr>
          <a:lstStyle/>
          <a:p>
            <a:pPr marL="0" indent="0">
              <a:spcBef>
                <a:spcPts val="0"/>
              </a:spcBef>
              <a:spcAft>
                <a:spcPts val="0"/>
              </a:spcAft>
              <a:buNone/>
            </a:pPr>
            <a:r>
              <a:rPr lang="en-US" sz="1400" b="1" dirty="0">
                <a:solidFill>
                  <a:srgbClr val="B7791F"/>
                </a:solidFill>
                <a:latin typeface="Arial"/>
                <a:ea typeface="Arial"/>
                <a:cs typeface="Arial"/>
              </a:rPr>
              <a:t>EXAMPLE</a:t>
            </a:r>
          </a:p>
        </p:txBody>
      </p:sp>
      <p:sp>
        <p:nvSpPr>
          <p:cNvPr id="147" name="fitex2"/>
          <p:cNvSpPr/>
          <p:nvPr/>
        </p:nvSpPr>
        <p:spPr>
          <a:xfrm>
            <a:off x="8382000" y="4165600"/>
            <a:ext cx="2997200" cy="7620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dirty="0">
                <a:solidFill>
                  <a:srgbClr val="4B5563"/>
                </a:solidFill>
                <a:latin typeface="Arial"/>
                <a:ea typeface="Arial"/>
                <a:cs typeface="Arial"/>
              </a:rPr>
              <a:t>Researching itinerary options, drafting a plan, and flagging details for review</a:t>
            </a:r>
          </a:p>
        </p:txBody>
      </p:sp>
      <p:sp>
        <p:nvSpPr>
          <p:cNvPr id="148" name="quote"/>
          <p:cNvSpPr/>
          <p:nvPr/>
        </p:nvSpPr>
        <p:spPr>
          <a:xfrm>
            <a:off x="609600" y="5308600"/>
            <a:ext cx="10972800" cy="736600"/>
          </a:xfrm>
          <a:prstGeom prst="rect">
            <a:avLst/>
          </a:prstGeom>
          <a:solidFill>
            <a:srgbClr val="14284B"/>
          </a:solidFill>
          <a:ln>
            <a:noFill/>
          </a:ln>
        </p:spPr>
        <p:txBody>
          <a:bodyPr wrap="square" lIns="203200" tIns="0" rIns="203200" bIns="0" anchor="ctr">
            <a:noAutofit/>
          </a:bodyPr>
          <a:lstStyle/>
          <a:p>
            <a:pPr marL="0" indent="0">
              <a:spcBef>
                <a:spcPts val="0"/>
              </a:spcBef>
              <a:spcAft>
                <a:spcPts val="0"/>
              </a:spcAft>
              <a:buNone/>
            </a:pPr>
            <a:r>
              <a:rPr lang="en-US" sz="1600" b="0" dirty="0">
                <a:solidFill>
                  <a:srgbClr val="FFFFFF"/>
                </a:solidFill>
                <a:latin typeface="Arial"/>
                <a:ea typeface="Arial"/>
                <a:cs typeface="Arial"/>
              </a:rPr>
              <a:t>You don’t need to build all of this today. Start by documenting a process that works, then turn it into a skill or a more automated workflow later.</a:t>
            </a:r>
          </a:p>
        </p:txBody>
      </p:sp>
      <p:pic>
        <p:nvPicPr>
          <p:cNvPr id="149" name="Graphic 149" descr="Skill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00" y="1524000"/>
            <a:ext cx="457200" cy="457200"/>
          </a:xfrm>
          <a:prstGeom prst="rect">
            <a:avLst/>
          </a:prstGeom>
        </p:spPr>
      </p:pic>
      <p:pic>
        <p:nvPicPr>
          <p:cNvPr id="150" name="Graphic 150" descr="Plugin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7400" y="1524000"/>
            <a:ext cx="457200" cy="457200"/>
          </a:xfrm>
          <a:prstGeom prst="rect">
            <a:avLst/>
          </a:prstGeom>
        </p:spPr>
      </p:pic>
      <p:pic>
        <p:nvPicPr>
          <p:cNvPr id="151" name="Graphic 151" descr="Agents"/>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2000" y="1524000"/>
            <a:ext cx="457200" cy="457200"/>
          </a:xfrm>
          <a:prstGeom prst="rect">
            <a:avLst/>
          </a:prstGeom>
        </p:spPr>
      </p:pic>
    </p:spTree>
    <p:extLst>
      <p:ext uri="{BB962C8B-B14F-4D97-AF65-F5344CB8AC3E}">
        <p14:creationId xmlns:p14="http://schemas.microsoft.com/office/powerpoint/2010/main" val="1600121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EF015D-CDD7-4CD2-B3FA-552364C6C589}"/>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DA0E8CC3-38D2-4FC3-BB75-3266E2055B5D}"/>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Before </a:t>
            </a:r>
            <a:r>
              <a:rPr lang="en-US" sz="3200" b="1" dirty="0">
                <a:solidFill>
                  <a:srgbClr val="14284B"/>
                </a:solidFill>
                <a:latin typeface="Arial"/>
                <a:ea typeface="Arial"/>
                <a:cs typeface="Arial"/>
              </a:rPr>
              <a:t>Y</a:t>
            </a:r>
            <a:r>
              <a:rPr sz="3200" b="1" dirty="0">
                <a:solidFill>
                  <a:srgbClr val="14284B"/>
                </a:solidFill>
                <a:latin typeface="Arial"/>
                <a:ea typeface="Arial"/>
                <a:cs typeface="Arial"/>
              </a:rPr>
              <a:t>ou </a:t>
            </a:r>
            <a:r>
              <a:rPr lang="en-US" dirty="0"/>
              <a:t>U</a:t>
            </a:r>
            <a:r>
              <a:rPr sz="3200" b="1" dirty="0">
                <a:solidFill>
                  <a:srgbClr val="14284B"/>
                </a:solidFill>
                <a:latin typeface="Arial"/>
                <a:ea typeface="Arial"/>
                <a:cs typeface="Arial"/>
              </a:rPr>
              <a:t>se </a:t>
            </a:r>
            <a:r>
              <a:rPr lang="en-US" dirty="0"/>
              <a:t>T</a:t>
            </a:r>
            <a:r>
              <a:rPr sz="3200" b="1" dirty="0">
                <a:solidFill>
                  <a:srgbClr val="14284B"/>
                </a:solidFill>
                <a:latin typeface="Arial"/>
                <a:ea typeface="Arial"/>
                <a:cs typeface="Arial"/>
              </a:rPr>
              <a:t>he </a:t>
            </a:r>
            <a:r>
              <a:rPr lang="en-US" dirty="0"/>
              <a:t>O</a:t>
            </a:r>
            <a:r>
              <a:rPr sz="3200" b="1" dirty="0">
                <a:solidFill>
                  <a:srgbClr val="14284B"/>
                </a:solidFill>
                <a:latin typeface="Arial"/>
                <a:ea typeface="Arial"/>
                <a:cs typeface="Arial"/>
              </a:rPr>
              <a:t>utput</a:t>
            </a:r>
          </a:p>
        </p:txBody>
      </p:sp>
      <p:sp>
        <p:nvSpPr>
          <p:cNvPr id="4" name="footer-brand">
            <a:extLst>
              <a:ext uri="{FF2B5EF4-FFF2-40B4-BE49-F238E27FC236}">
                <a16:creationId xmlns:a16="http://schemas.microsoft.com/office/drawing/2014/main" id="{B9C44F43-2B34-4448-93E5-399EDAD8EDB5}"/>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2D63870C-429D-4A1B-9B61-95E785EC060E}"/>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E09E8C24-707E-4DFC-BEC0-6156FCFD7EAE}"/>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14</a:t>
            </a:r>
          </a:p>
        </p:txBody>
      </p:sp>
      <p:sp>
        <p:nvSpPr>
          <p:cNvPr id="160" name="revcard0"/>
          <p:cNvSpPr/>
          <p:nvPr/>
        </p:nvSpPr>
        <p:spPr>
          <a:xfrm>
            <a:off x="6096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61" name="revhead0"/>
          <p:cNvSpPr/>
          <p:nvPr/>
        </p:nvSpPr>
        <p:spPr>
          <a:xfrm>
            <a:off x="812800" y="208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Check accuracy</a:t>
            </a:r>
          </a:p>
        </p:txBody>
      </p:sp>
      <p:sp>
        <p:nvSpPr>
          <p:cNvPr id="162" name="revq0"/>
          <p:cNvSpPr/>
          <p:nvPr/>
        </p:nvSpPr>
        <p:spPr>
          <a:xfrm>
            <a:off x="812800" y="2463800"/>
            <a:ext cx="2997200" cy="2794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i="1" dirty="0">
                <a:solidFill>
                  <a:srgbClr val="B7791F"/>
                </a:solidFill>
                <a:latin typeface="Arial"/>
                <a:ea typeface="Arial"/>
                <a:cs typeface="Arial"/>
              </a:rPr>
              <a:t>Is it accurate?</a:t>
            </a:r>
          </a:p>
        </p:txBody>
      </p:sp>
      <p:sp>
        <p:nvSpPr>
          <p:cNvPr id="163" name="revbody0"/>
          <p:cNvSpPr/>
          <p:nvPr/>
        </p:nvSpPr>
        <p:spPr>
          <a:xfrm>
            <a:off x="812800" y="2895600"/>
            <a:ext cx="2997200" cy="2032000"/>
          </a:xfrm>
          <a:prstGeom prst="rect">
            <a:avLst/>
          </a:prstGeom>
          <a:noFill/>
          <a:ln>
            <a:noFill/>
          </a:ln>
        </p:spPr>
        <p:txBody>
          <a:bodyPr wrap="square" lIns="0" tIns="0" rIns="0" bIns="0" anchor="t">
            <a:noAutofit/>
          </a:bodyPr>
          <a:lstStyle/>
          <a:p>
            <a:pPr marL="228600" indent="-228600">
              <a:spcBef>
                <a:spcPts val="0"/>
              </a:spcBef>
              <a:buClr>
                <a:srgbClr val="F2A51A"/>
              </a:buClr>
              <a:buFont typeface="Arial"/>
              <a:buChar char="•"/>
            </a:pPr>
            <a:r>
              <a:rPr lang="en-US" sz="1600" b="0" dirty="0">
                <a:solidFill>
                  <a:srgbClr val="1F2933"/>
                </a:solidFill>
                <a:latin typeface="Arial"/>
                <a:ea typeface="Arial"/>
                <a:cs typeface="Arial"/>
              </a:rPr>
              <a:t>Names, dates, places, links, and facts</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Details that change: hours, prices, conditions</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Invented details stated as fact</a:t>
            </a:r>
          </a:p>
        </p:txBody>
      </p:sp>
      <p:sp>
        <p:nvSpPr>
          <p:cNvPr id="164" name="revcard1"/>
          <p:cNvSpPr/>
          <p:nvPr/>
        </p:nvSpPr>
        <p:spPr>
          <a:xfrm>
            <a:off x="43942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65" name="revhead1"/>
          <p:cNvSpPr/>
          <p:nvPr/>
        </p:nvSpPr>
        <p:spPr>
          <a:xfrm>
            <a:off x="4597400" y="208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Review the content</a:t>
            </a:r>
          </a:p>
        </p:txBody>
      </p:sp>
      <p:sp>
        <p:nvSpPr>
          <p:cNvPr id="166" name="revq1"/>
          <p:cNvSpPr/>
          <p:nvPr/>
        </p:nvSpPr>
        <p:spPr>
          <a:xfrm>
            <a:off x="4597400" y="2463800"/>
            <a:ext cx="2997200" cy="2794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i="1" dirty="0">
                <a:solidFill>
                  <a:srgbClr val="B7791F"/>
                </a:solidFill>
                <a:latin typeface="Arial"/>
                <a:ea typeface="Arial"/>
                <a:cs typeface="Arial"/>
              </a:rPr>
              <a:t>Does it fit?</a:t>
            </a:r>
          </a:p>
        </p:txBody>
      </p:sp>
      <p:sp>
        <p:nvSpPr>
          <p:cNvPr id="167" name="revbody1"/>
          <p:cNvSpPr/>
          <p:nvPr/>
        </p:nvSpPr>
        <p:spPr>
          <a:xfrm>
            <a:off x="4597400" y="2895600"/>
            <a:ext cx="2997200" cy="2032000"/>
          </a:xfrm>
          <a:prstGeom prst="rect">
            <a:avLst/>
          </a:prstGeom>
          <a:noFill/>
          <a:ln>
            <a:noFill/>
          </a:ln>
        </p:spPr>
        <p:txBody>
          <a:bodyPr wrap="square" lIns="0" tIns="0" rIns="0" bIns="0" anchor="t">
            <a:noAutofit/>
          </a:bodyPr>
          <a:lstStyle/>
          <a:p>
            <a:pPr marL="228600" indent="-228600">
              <a:spcBef>
                <a:spcPts val="0"/>
              </a:spcBef>
              <a:buClr>
                <a:srgbClr val="F2A51A"/>
              </a:buClr>
              <a:buFont typeface="Arial"/>
              <a:buChar char="•"/>
            </a:pPr>
            <a:r>
              <a:rPr lang="en-US" sz="1600" b="0" dirty="0">
                <a:solidFill>
                  <a:srgbClr val="1F2933"/>
                </a:solidFill>
                <a:latin typeface="Arial"/>
                <a:ea typeface="Arial"/>
                <a:cs typeface="Arial"/>
              </a:rPr>
              <a:t>Fits the assignment and audience</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Sounds like your destination</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Realistic route and pace</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No unsupported safety claims</a:t>
            </a:r>
          </a:p>
        </p:txBody>
      </p:sp>
      <p:sp>
        <p:nvSpPr>
          <p:cNvPr id="168" name="revcard2"/>
          <p:cNvSpPr/>
          <p:nvPr/>
        </p:nvSpPr>
        <p:spPr>
          <a:xfrm>
            <a:off x="8178800" y="1320800"/>
            <a:ext cx="3403600" cy="3708400"/>
          </a:xfrm>
          <a:prstGeom prst="rect">
            <a:avLst/>
          </a:prstGeom>
          <a:solidFill>
            <a:srgbClr val="F1F4F8"/>
          </a:solidFill>
          <a:ln>
            <a:noFill/>
          </a:ln>
        </p:spPr>
        <p:txBody>
          <a:bodyPr wrap="square" lIns="0" tIns="0" rIns="0" bIns="0" anchor="t">
            <a:noAutofit/>
          </a:bodyPr>
          <a:lstStyle/>
          <a:p>
            <a:endParaRPr lang="en-US" dirty="0"/>
          </a:p>
        </p:txBody>
      </p:sp>
      <p:sp>
        <p:nvSpPr>
          <p:cNvPr id="169" name="revhead2"/>
          <p:cNvSpPr/>
          <p:nvPr/>
        </p:nvSpPr>
        <p:spPr>
          <a:xfrm>
            <a:off x="8382000" y="2082800"/>
            <a:ext cx="2997200" cy="355600"/>
          </a:xfrm>
          <a:prstGeom prst="rect">
            <a:avLst/>
          </a:prstGeom>
          <a:noFill/>
          <a:ln>
            <a:noFill/>
          </a:ln>
        </p:spPr>
        <p:txBody>
          <a:bodyPr wrap="square" lIns="0" tIns="0" rIns="0" bIns="0" anchor="t">
            <a:noAutofit/>
          </a:bodyPr>
          <a:lstStyle/>
          <a:p>
            <a:pPr marL="0" indent="0">
              <a:spcBef>
                <a:spcPts val="0"/>
              </a:spcBef>
              <a:spcAft>
                <a:spcPts val="0"/>
              </a:spcAft>
              <a:buNone/>
            </a:pPr>
            <a:r>
              <a:rPr lang="en-US" sz="2000" b="1" dirty="0">
                <a:solidFill>
                  <a:srgbClr val="14284B"/>
                </a:solidFill>
                <a:latin typeface="Arial"/>
                <a:ea typeface="Arial"/>
                <a:cs typeface="Arial"/>
              </a:rPr>
              <a:t>Protect information</a:t>
            </a:r>
          </a:p>
        </p:txBody>
      </p:sp>
      <p:sp>
        <p:nvSpPr>
          <p:cNvPr id="170" name="revq2"/>
          <p:cNvSpPr/>
          <p:nvPr/>
        </p:nvSpPr>
        <p:spPr>
          <a:xfrm>
            <a:off x="8382000" y="2463800"/>
            <a:ext cx="2997200" cy="279400"/>
          </a:xfrm>
          <a:prstGeom prst="rect">
            <a:avLst/>
          </a:prstGeom>
          <a:noFill/>
          <a:ln>
            <a:noFill/>
          </a:ln>
        </p:spPr>
        <p:txBody>
          <a:bodyPr wrap="square" lIns="0" tIns="0" rIns="0" bIns="0" anchor="t">
            <a:noAutofit/>
          </a:bodyPr>
          <a:lstStyle/>
          <a:p>
            <a:pPr marL="0" indent="0">
              <a:spcBef>
                <a:spcPts val="0"/>
              </a:spcBef>
              <a:spcAft>
                <a:spcPts val="0"/>
              </a:spcAft>
              <a:buNone/>
            </a:pPr>
            <a:r>
              <a:rPr lang="en-US" sz="1600" b="0" i="1" dirty="0">
                <a:solidFill>
                  <a:srgbClr val="B7791F"/>
                </a:solidFill>
                <a:latin typeface="Arial"/>
                <a:ea typeface="Arial"/>
                <a:cs typeface="Arial"/>
              </a:rPr>
              <a:t>Is it appropriate to share?</a:t>
            </a:r>
          </a:p>
        </p:txBody>
      </p:sp>
      <p:sp>
        <p:nvSpPr>
          <p:cNvPr id="171" name="revbody2"/>
          <p:cNvSpPr/>
          <p:nvPr/>
        </p:nvSpPr>
        <p:spPr>
          <a:xfrm>
            <a:off x="8382000" y="2895600"/>
            <a:ext cx="2997200" cy="2032000"/>
          </a:xfrm>
          <a:prstGeom prst="rect">
            <a:avLst/>
          </a:prstGeom>
          <a:noFill/>
          <a:ln>
            <a:noFill/>
          </a:ln>
        </p:spPr>
        <p:txBody>
          <a:bodyPr wrap="square" lIns="0" tIns="0" rIns="0" bIns="0" anchor="t">
            <a:noAutofit/>
          </a:bodyPr>
          <a:lstStyle/>
          <a:p>
            <a:pPr marL="228600" indent="-228600">
              <a:spcBef>
                <a:spcPts val="0"/>
              </a:spcBef>
              <a:buClr>
                <a:srgbClr val="F2A51A"/>
              </a:buClr>
              <a:buFont typeface="Arial"/>
              <a:buChar char="•"/>
            </a:pPr>
            <a:r>
              <a:rPr lang="en-US" sz="1600" b="0" dirty="0">
                <a:solidFill>
                  <a:srgbClr val="1F2933"/>
                </a:solidFill>
                <a:latin typeface="Arial"/>
                <a:ea typeface="Arial"/>
                <a:cs typeface="Arial"/>
              </a:rPr>
              <a:t>Remove personal or confidential details before uploading</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Use approved tools and sharing settings</a:t>
            </a:r>
          </a:p>
          <a:p>
            <a:pPr marL="228600" indent="-228600">
              <a:spcBef>
                <a:spcPts val="800"/>
              </a:spcBef>
              <a:buClr>
                <a:srgbClr val="F2A51A"/>
              </a:buClr>
              <a:buFont typeface="Arial"/>
              <a:buChar char="•"/>
            </a:pPr>
            <a:r>
              <a:rPr lang="en-US" sz="1600" b="0" dirty="0">
                <a:solidFill>
                  <a:srgbClr val="1F2933"/>
                </a:solidFill>
                <a:latin typeface="Arial"/>
                <a:ea typeface="Arial"/>
                <a:cs typeface="Arial"/>
              </a:rPr>
              <a:t>Check who can access projects and outputs</a:t>
            </a:r>
          </a:p>
        </p:txBody>
      </p:sp>
      <p:sp>
        <p:nvSpPr>
          <p:cNvPr id="172" name="takeaway"/>
          <p:cNvSpPr/>
          <p:nvPr/>
        </p:nvSpPr>
        <p:spPr>
          <a:xfrm>
            <a:off x="609600" y="5308600"/>
            <a:ext cx="10972800" cy="736600"/>
          </a:xfrm>
          <a:prstGeom prst="rect">
            <a:avLst/>
          </a:prstGeom>
          <a:solidFill>
            <a:srgbClr val="14284B"/>
          </a:solidFill>
          <a:ln>
            <a:noFill/>
          </a:ln>
        </p:spPr>
        <p:txBody>
          <a:bodyPr wrap="square" lIns="203200" tIns="0" rIns="203200" bIns="0" anchor="ctr">
            <a:noAutofit/>
          </a:bodyPr>
          <a:lstStyle/>
          <a:p>
            <a:pPr marL="0" indent="0">
              <a:buNone/>
            </a:pPr>
            <a:r>
              <a:rPr lang="en-US" sz="1600" b="1" dirty="0">
                <a:solidFill>
                  <a:srgbClr val="FFFFFF"/>
                </a:solidFill>
                <a:latin typeface="Arial"/>
                <a:ea typeface="Arial"/>
                <a:cs typeface="Arial"/>
              </a:rPr>
              <a:t>Unresolved? </a:t>
            </a:r>
            <a:r>
              <a:rPr lang="en-US" sz="1600" b="0" dirty="0">
                <a:solidFill>
                  <a:srgbClr val="FFFFFF"/>
                </a:solidFill>
                <a:latin typeface="Arial"/>
                <a:ea typeface="Arial"/>
                <a:cs typeface="Arial"/>
              </a:rPr>
              <a:t>Flag it and follow up before anything is published.</a:t>
            </a:r>
          </a:p>
        </p:txBody>
      </p:sp>
      <p:pic>
        <p:nvPicPr>
          <p:cNvPr id="173" name="Graphic 173" descr="Check accuracy"/>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2800" y="1524000"/>
            <a:ext cx="457200" cy="457200"/>
          </a:xfrm>
          <a:prstGeom prst="rect">
            <a:avLst/>
          </a:prstGeom>
        </p:spPr>
      </p:pic>
      <p:pic>
        <p:nvPicPr>
          <p:cNvPr id="174" name="Graphic 174" descr="Review the content"/>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7400" y="1524000"/>
            <a:ext cx="457200" cy="457200"/>
          </a:xfrm>
          <a:prstGeom prst="rect">
            <a:avLst/>
          </a:prstGeom>
        </p:spPr>
      </p:pic>
      <p:pic>
        <p:nvPicPr>
          <p:cNvPr id="175" name="Graphic 175" descr="Protect information"/>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2000" y="1524000"/>
            <a:ext cx="457200" cy="457200"/>
          </a:xfrm>
          <a:prstGeom prst="rect">
            <a:avLst/>
          </a:prstGeom>
        </p:spPr>
      </p:pic>
    </p:spTree>
    <p:extLst>
      <p:ext uri="{BB962C8B-B14F-4D97-AF65-F5344CB8AC3E}">
        <p14:creationId xmlns:p14="http://schemas.microsoft.com/office/powerpoint/2010/main" val="528656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F19713-9E88-4C2C-BFC4-055F1E71509A}"/>
              </a:ext>
            </a:extLst>
          </p:cNvPr>
          <p:cNvPicPr>
            <a:picLocks noChangeAspect="1"/>
          </p:cNvPicPr>
          <p:nvPr/>
        </p:nvPicPr>
        <p:blipFill>
          <a:blip r:embed="rId3"/>
          <a:stretch/>
        </p:blipFill>
        <p:spPr>
          <a:xfrm>
            <a:off x="10464800" y="228600"/>
            <a:ext cx="1257300" cy="628650"/>
          </a:xfrm>
          <a:prstGeom prst="rect">
            <a:avLst/>
          </a:prstGeom>
        </p:spPr>
      </p:pic>
      <p:sp>
        <p:nvSpPr>
          <p:cNvPr id="3" name="title">
            <a:extLst>
              <a:ext uri="{FF2B5EF4-FFF2-40B4-BE49-F238E27FC236}">
                <a16:creationId xmlns:a16="http://schemas.microsoft.com/office/drawing/2014/main" id="{35444D69-F102-43C0-8E1E-B199232F5783}"/>
              </a:ext>
            </a:extLst>
          </p:cNvPr>
          <p:cNvSpPr>
            <a:spLocks noGrp="1"/>
          </p:cNvSpPr>
          <p:nvPr/>
        </p:nvSpPr>
        <p:spPr>
          <a:xfrm>
            <a:off x="609600" y="381000"/>
            <a:ext cx="9588500" cy="850900"/>
          </a:xfrm>
          <a:prstGeom prst="rect">
            <a:avLst/>
          </a:prstGeom>
          <a:noFill/>
          <a:ln w="0">
            <a:noFill/>
            <a:prstDash val="solid"/>
          </a:ln>
        </p:spPr>
        <p:txBody>
          <a:bodyPr/>
          <a:lstStyle>
            <a:defPPr>
              <a:defRPr sz="3200" b="1">
                <a:solidFill>
                  <a:srgbClr val="14284B"/>
                </a:solidFill>
                <a:latin typeface="Arial"/>
                <a:ea typeface="Arial"/>
                <a:cs typeface="Arial"/>
              </a:defRPr>
            </a:defPPr>
            <a:lvl1pPr>
              <a:defRPr sz="3200" b="1">
                <a:solidFill>
                  <a:srgbClr val="14284B"/>
                </a:solidFill>
                <a:latin typeface="Arial"/>
                <a:ea typeface="Arial"/>
                <a:cs typeface="Arial"/>
              </a:defRPr>
            </a:lvl1pPr>
            <a:lvl2pPr>
              <a:defRPr sz="3200" b="1">
                <a:solidFill>
                  <a:srgbClr val="14284B"/>
                </a:solidFill>
                <a:latin typeface="Arial"/>
                <a:ea typeface="Arial"/>
                <a:cs typeface="Arial"/>
              </a:defRPr>
            </a:lvl2pPr>
            <a:lvl3pPr>
              <a:defRPr sz="3200" b="1">
                <a:solidFill>
                  <a:srgbClr val="14284B"/>
                </a:solidFill>
                <a:latin typeface="Arial"/>
                <a:ea typeface="Arial"/>
                <a:cs typeface="Arial"/>
              </a:defRPr>
            </a:lvl3pPr>
            <a:lvl4pPr>
              <a:defRPr sz="3200" b="1">
                <a:solidFill>
                  <a:srgbClr val="14284B"/>
                </a:solidFill>
                <a:latin typeface="Arial"/>
                <a:ea typeface="Arial"/>
                <a:cs typeface="Arial"/>
              </a:defRPr>
            </a:lvl4pPr>
            <a:lvl5pPr>
              <a:defRPr sz="3200" b="1">
                <a:solidFill>
                  <a:srgbClr val="14284B"/>
                </a:solidFill>
                <a:latin typeface="Arial"/>
                <a:ea typeface="Arial"/>
                <a:cs typeface="Arial"/>
              </a:defRPr>
            </a:lvl5pPr>
            <a:lvl6pPr>
              <a:defRPr sz="3200" b="1">
                <a:solidFill>
                  <a:srgbClr val="14284B"/>
                </a:solidFill>
                <a:latin typeface="Arial"/>
                <a:ea typeface="Arial"/>
                <a:cs typeface="Arial"/>
              </a:defRPr>
            </a:lvl6pPr>
            <a:lvl7pPr>
              <a:defRPr sz="3200" b="1">
                <a:solidFill>
                  <a:srgbClr val="14284B"/>
                </a:solidFill>
                <a:latin typeface="Arial"/>
                <a:ea typeface="Arial"/>
                <a:cs typeface="Arial"/>
              </a:defRPr>
            </a:lvl7pPr>
            <a:lvl8pPr>
              <a:defRPr sz="3200" b="1">
                <a:solidFill>
                  <a:srgbClr val="14284B"/>
                </a:solidFill>
                <a:latin typeface="Arial"/>
                <a:ea typeface="Arial"/>
                <a:cs typeface="Arial"/>
              </a:defRPr>
            </a:lvl8pPr>
            <a:lvl9pPr>
              <a:defRPr sz="3200" b="1">
                <a:solidFill>
                  <a:srgbClr val="14284B"/>
                </a:solidFill>
                <a:latin typeface="Arial"/>
                <a:ea typeface="Arial"/>
                <a:cs typeface="Arial"/>
              </a:defRPr>
            </a:lvl9pPr>
          </a:lstStyle>
          <a:p>
            <a:pPr>
              <a:defRPr sz="3200" b="1">
                <a:solidFill>
                  <a:srgbClr val="14284B"/>
                </a:solidFill>
                <a:latin typeface="Arial"/>
                <a:ea typeface="Arial"/>
                <a:cs typeface="Arial"/>
              </a:defRPr>
            </a:pPr>
            <a:r>
              <a:rPr sz="3200" b="1" dirty="0">
                <a:solidFill>
                  <a:srgbClr val="14284B"/>
                </a:solidFill>
                <a:latin typeface="Arial"/>
                <a:ea typeface="Arial"/>
                <a:cs typeface="Arial"/>
              </a:rPr>
              <a:t>Your first reusable workflow</a:t>
            </a:r>
          </a:p>
        </p:txBody>
      </p:sp>
      <p:sp>
        <p:nvSpPr>
          <p:cNvPr id="4" name="footer-brand">
            <a:extLst>
              <a:ext uri="{FF2B5EF4-FFF2-40B4-BE49-F238E27FC236}">
                <a16:creationId xmlns:a16="http://schemas.microsoft.com/office/drawing/2014/main" id="{C86FC600-1749-43EE-99E6-EBD6D6F2CBC2}"/>
              </a:ext>
            </a:extLst>
          </p:cNvPr>
          <p:cNvSpPr>
            <a:spLocks noGrp="1"/>
          </p:cNvSpPr>
          <p:nvPr/>
        </p:nvSpPr>
        <p:spPr>
          <a:xfrm>
            <a:off x="609600" y="6388100"/>
            <a:ext cx="889000" cy="254000"/>
          </a:xfrm>
          <a:prstGeom prst="rect">
            <a:avLst/>
          </a:prstGeom>
          <a:noFill/>
          <a:ln w="0">
            <a:noFill/>
            <a:prstDash val="solid"/>
          </a:ln>
        </p:spPr>
        <p:txBody>
          <a:bodyPr/>
          <a:lstStyle>
            <a:defPPr>
              <a:defRPr sz="1300" b="1">
                <a:solidFill>
                  <a:srgbClr val="14284B"/>
                </a:solidFill>
                <a:latin typeface="Arial"/>
                <a:ea typeface="Arial"/>
                <a:cs typeface="Arial"/>
              </a:defRPr>
            </a:defPPr>
            <a:lvl1pPr>
              <a:defRPr sz="1300" b="1">
                <a:solidFill>
                  <a:srgbClr val="14284B"/>
                </a:solidFill>
                <a:latin typeface="Arial"/>
                <a:ea typeface="Arial"/>
                <a:cs typeface="Arial"/>
              </a:defRPr>
            </a:lvl1pPr>
            <a:lvl2pPr>
              <a:defRPr sz="1300" b="1">
                <a:solidFill>
                  <a:srgbClr val="14284B"/>
                </a:solidFill>
                <a:latin typeface="Arial"/>
                <a:ea typeface="Arial"/>
                <a:cs typeface="Arial"/>
              </a:defRPr>
            </a:lvl2pPr>
            <a:lvl3pPr>
              <a:defRPr sz="1300" b="1">
                <a:solidFill>
                  <a:srgbClr val="14284B"/>
                </a:solidFill>
                <a:latin typeface="Arial"/>
                <a:ea typeface="Arial"/>
                <a:cs typeface="Arial"/>
              </a:defRPr>
            </a:lvl3pPr>
            <a:lvl4pPr>
              <a:defRPr sz="1300" b="1">
                <a:solidFill>
                  <a:srgbClr val="14284B"/>
                </a:solidFill>
                <a:latin typeface="Arial"/>
                <a:ea typeface="Arial"/>
                <a:cs typeface="Arial"/>
              </a:defRPr>
            </a:lvl4pPr>
            <a:lvl5pPr>
              <a:defRPr sz="1300" b="1">
                <a:solidFill>
                  <a:srgbClr val="14284B"/>
                </a:solidFill>
                <a:latin typeface="Arial"/>
                <a:ea typeface="Arial"/>
                <a:cs typeface="Arial"/>
              </a:defRPr>
            </a:lvl5pPr>
            <a:lvl6pPr>
              <a:defRPr sz="1300" b="1">
                <a:solidFill>
                  <a:srgbClr val="14284B"/>
                </a:solidFill>
                <a:latin typeface="Arial"/>
                <a:ea typeface="Arial"/>
                <a:cs typeface="Arial"/>
              </a:defRPr>
            </a:lvl6pPr>
            <a:lvl7pPr>
              <a:defRPr sz="1300" b="1">
                <a:solidFill>
                  <a:srgbClr val="14284B"/>
                </a:solidFill>
                <a:latin typeface="Arial"/>
                <a:ea typeface="Arial"/>
                <a:cs typeface="Arial"/>
              </a:defRPr>
            </a:lvl7pPr>
            <a:lvl8pPr>
              <a:defRPr sz="1300" b="1">
                <a:solidFill>
                  <a:srgbClr val="14284B"/>
                </a:solidFill>
                <a:latin typeface="Arial"/>
                <a:ea typeface="Arial"/>
                <a:cs typeface="Arial"/>
              </a:defRPr>
            </a:lvl8pPr>
            <a:lvl9pPr>
              <a:defRPr sz="1300" b="1">
                <a:solidFill>
                  <a:srgbClr val="14284B"/>
                </a:solidFill>
                <a:latin typeface="Arial"/>
                <a:ea typeface="Arial"/>
                <a:cs typeface="Arial"/>
              </a:defRPr>
            </a:lvl9pPr>
          </a:lstStyle>
          <a:p>
            <a:pPr>
              <a:defRPr sz="1300" b="1">
                <a:solidFill>
                  <a:srgbClr val="14284B"/>
                </a:solidFill>
                <a:latin typeface="Arial"/>
                <a:ea typeface="Arial"/>
                <a:cs typeface="Arial"/>
              </a:defRPr>
            </a:pPr>
            <a:r>
              <a:rPr sz="1300" b="1">
                <a:solidFill>
                  <a:srgbClr val="14284B"/>
                </a:solidFill>
                <a:latin typeface="Arial"/>
                <a:ea typeface="Arial"/>
                <a:cs typeface="Arial"/>
              </a:rPr>
              <a:t>NYSTIA</a:t>
            </a:r>
          </a:p>
        </p:txBody>
      </p:sp>
      <p:sp>
        <p:nvSpPr>
          <p:cNvPr id="5" name="footer">
            <a:extLst>
              <a:ext uri="{FF2B5EF4-FFF2-40B4-BE49-F238E27FC236}">
                <a16:creationId xmlns:a16="http://schemas.microsoft.com/office/drawing/2014/main" id="{C32FC662-299E-4F61-8E20-31B521165A49}"/>
              </a:ext>
            </a:extLst>
          </p:cNvPr>
          <p:cNvSpPr>
            <a:spLocks noGrp="1"/>
          </p:cNvSpPr>
          <p:nvPr/>
        </p:nvSpPr>
        <p:spPr>
          <a:xfrm>
            <a:off x="1587500" y="6400800"/>
            <a:ext cx="8890000" cy="2413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AI Academy  |  Prompt Pack Your Day  |  Travel Alliance Partnership</a:t>
            </a:r>
          </a:p>
        </p:txBody>
      </p:sp>
      <p:sp>
        <p:nvSpPr>
          <p:cNvPr id="6" name="page">
            <a:extLst>
              <a:ext uri="{FF2B5EF4-FFF2-40B4-BE49-F238E27FC236}">
                <a16:creationId xmlns:a16="http://schemas.microsoft.com/office/drawing/2014/main" id="{CF439AAE-D507-475F-894C-8A731B9B26C5}"/>
              </a:ext>
            </a:extLst>
          </p:cNvPr>
          <p:cNvSpPr>
            <a:spLocks noGrp="1"/>
          </p:cNvSpPr>
          <p:nvPr/>
        </p:nvSpPr>
        <p:spPr>
          <a:xfrm>
            <a:off x="11366500" y="6388100"/>
            <a:ext cx="444500" cy="254000"/>
          </a:xfrm>
          <a:prstGeom prst="rect">
            <a:avLst/>
          </a:prstGeom>
          <a:noFill/>
          <a:ln w="0">
            <a:noFill/>
            <a:prstDash val="solid"/>
          </a:ln>
        </p:spPr>
        <p:txBody>
          <a:bodyPr/>
          <a:lstStyle>
            <a:defPPr>
              <a:defRPr sz="1200" b="0">
                <a:solidFill>
                  <a:srgbClr val="6B7280"/>
                </a:solidFill>
                <a:latin typeface="Arial"/>
                <a:ea typeface="Arial"/>
                <a:cs typeface="Arial"/>
              </a:defRPr>
            </a:defPPr>
            <a:lvl1pPr>
              <a:defRPr sz="1200" b="0">
                <a:solidFill>
                  <a:srgbClr val="6B7280"/>
                </a:solidFill>
                <a:latin typeface="Arial"/>
                <a:ea typeface="Arial"/>
                <a:cs typeface="Arial"/>
              </a:defRPr>
            </a:lvl1pPr>
            <a:lvl2pPr>
              <a:defRPr sz="1200" b="0">
                <a:solidFill>
                  <a:srgbClr val="6B7280"/>
                </a:solidFill>
                <a:latin typeface="Arial"/>
                <a:ea typeface="Arial"/>
                <a:cs typeface="Arial"/>
              </a:defRPr>
            </a:lvl2pPr>
            <a:lvl3pPr>
              <a:defRPr sz="1200" b="0">
                <a:solidFill>
                  <a:srgbClr val="6B7280"/>
                </a:solidFill>
                <a:latin typeface="Arial"/>
                <a:ea typeface="Arial"/>
                <a:cs typeface="Arial"/>
              </a:defRPr>
            </a:lvl3pPr>
            <a:lvl4pPr>
              <a:defRPr sz="1200" b="0">
                <a:solidFill>
                  <a:srgbClr val="6B7280"/>
                </a:solidFill>
                <a:latin typeface="Arial"/>
                <a:ea typeface="Arial"/>
                <a:cs typeface="Arial"/>
              </a:defRPr>
            </a:lvl4pPr>
            <a:lvl5pPr>
              <a:defRPr sz="1200" b="0">
                <a:solidFill>
                  <a:srgbClr val="6B7280"/>
                </a:solidFill>
                <a:latin typeface="Arial"/>
                <a:ea typeface="Arial"/>
                <a:cs typeface="Arial"/>
              </a:defRPr>
            </a:lvl5pPr>
            <a:lvl6pPr>
              <a:defRPr sz="1200" b="0">
                <a:solidFill>
                  <a:srgbClr val="6B7280"/>
                </a:solidFill>
                <a:latin typeface="Arial"/>
                <a:ea typeface="Arial"/>
                <a:cs typeface="Arial"/>
              </a:defRPr>
            </a:lvl6pPr>
            <a:lvl7pPr>
              <a:defRPr sz="1200" b="0">
                <a:solidFill>
                  <a:srgbClr val="6B7280"/>
                </a:solidFill>
                <a:latin typeface="Arial"/>
                <a:ea typeface="Arial"/>
                <a:cs typeface="Arial"/>
              </a:defRPr>
            </a:lvl7pPr>
            <a:lvl8pPr>
              <a:defRPr sz="1200" b="0">
                <a:solidFill>
                  <a:srgbClr val="6B7280"/>
                </a:solidFill>
                <a:latin typeface="Arial"/>
                <a:ea typeface="Arial"/>
                <a:cs typeface="Arial"/>
              </a:defRPr>
            </a:lvl8pPr>
            <a:lvl9pPr>
              <a:defRPr sz="1200" b="0">
                <a:solidFill>
                  <a:srgbClr val="6B7280"/>
                </a:solidFill>
                <a:latin typeface="Arial"/>
                <a:ea typeface="Arial"/>
                <a:cs typeface="Arial"/>
              </a:defRPr>
            </a:lvl9pPr>
          </a:lstStyle>
          <a:p>
            <a:pPr>
              <a:defRPr sz="1200" b="0">
                <a:solidFill>
                  <a:srgbClr val="6B7280"/>
                </a:solidFill>
                <a:latin typeface="Arial"/>
                <a:ea typeface="Arial"/>
                <a:cs typeface="Arial"/>
              </a:defRPr>
            </a:pPr>
            <a:r>
              <a:rPr sz="1200" b="0">
                <a:solidFill>
                  <a:srgbClr val="6B7280"/>
                </a:solidFill>
                <a:latin typeface="Arial"/>
                <a:ea typeface="Arial"/>
                <a:cs typeface="Arial"/>
              </a:rPr>
              <a:t>15</a:t>
            </a:r>
          </a:p>
        </p:txBody>
      </p:sp>
      <p:sp>
        <p:nvSpPr>
          <p:cNvPr id="200" name="wfcard0"/>
          <p:cNvSpPr/>
          <p:nvPr/>
        </p:nvSpPr>
        <p:spPr>
          <a:xfrm>
            <a:off x="609600" y="1498600"/>
            <a:ext cx="3403600" cy="2997200"/>
          </a:xfrm>
          <a:prstGeom prst="rect">
            <a:avLst/>
          </a:prstGeom>
          <a:solidFill>
            <a:srgbClr val="F1F4F8"/>
          </a:solidFill>
          <a:ln>
            <a:noFill/>
          </a:ln>
        </p:spPr>
        <p:txBody>
          <a:bodyPr wrap="square" lIns="0" tIns="0" rIns="0" bIns="0" anchor="t">
            <a:noAutofit/>
          </a:bodyPr>
          <a:lstStyle/>
          <a:p>
            <a:endParaRPr lang="en-US" dirty="0"/>
          </a:p>
        </p:txBody>
      </p:sp>
      <p:sp>
        <p:nvSpPr>
          <p:cNvPr id="201" name="wfbar0"/>
          <p:cNvSpPr/>
          <p:nvPr/>
        </p:nvSpPr>
        <p:spPr>
          <a:xfrm>
            <a:off x="609600" y="1498600"/>
            <a:ext cx="3403600" cy="76200"/>
          </a:xfrm>
          <a:prstGeom prst="rect">
            <a:avLst/>
          </a:prstGeom>
          <a:solidFill>
            <a:srgbClr val="F2A51A"/>
          </a:solidFill>
          <a:ln>
            <a:noFill/>
          </a:ln>
        </p:spPr>
        <p:txBody>
          <a:bodyPr wrap="square" lIns="0" tIns="0" rIns="0" bIns="0" anchor="t">
            <a:noAutofit/>
          </a:bodyPr>
          <a:lstStyle/>
          <a:p>
            <a:endParaRPr lang="en-US" dirty="0"/>
          </a:p>
        </p:txBody>
      </p:sp>
      <p:sp>
        <p:nvSpPr>
          <p:cNvPr id="202" name="wfnum0"/>
          <p:cNvSpPr/>
          <p:nvPr/>
        </p:nvSpPr>
        <p:spPr>
          <a:xfrm>
            <a:off x="863600" y="1854200"/>
            <a:ext cx="2895600" cy="635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4000" b="1" dirty="0">
                <a:solidFill>
                  <a:srgbClr val="F2A51A"/>
                </a:solidFill>
                <a:latin typeface="Arial"/>
                <a:ea typeface="Arial"/>
                <a:cs typeface="Arial"/>
              </a:rPr>
              <a:t>01</a:t>
            </a:r>
          </a:p>
        </p:txBody>
      </p:sp>
      <p:sp>
        <p:nvSpPr>
          <p:cNvPr id="203" name="wfhead0"/>
          <p:cNvSpPr/>
          <p:nvPr/>
        </p:nvSpPr>
        <p:spPr>
          <a:xfrm>
            <a:off x="863600" y="26670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2000" b="1" dirty="0">
                <a:solidFill>
                  <a:srgbClr val="14284B"/>
                </a:solidFill>
                <a:latin typeface="Arial"/>
                <a:ea typeface="Arial"/>
                <a:cs typeface="Arial"/>
              </a:rPr>
              <a:t>Choose one recurring task</a:t>
            </a:r>
          </a:p>
        </p:txBody>
      </p:sp>
      <p:sp>
        <p:nvSpPr>
          <p:cNvPr id="204" name="wfbody0"/>
          <p:cNvSpPr/>
          <p:nvPr/>
        </p:nvSpPr>
        <p:spPr>
          <a:xfrm>
            <a:off x="863600" y="35306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1600" b="0" dirty="0">
                <a:solidFill>
                  <a:srgbClr val="4B5563"/>
                </a:solidFill>
                <a:latin typeface="Arial"/>
                <a:ea typeface="Arial"/>
                <a:cs typeface="Arial"/>
              </a:rPr>
              <a:t>Something you already understand and can review.</a:t>
            </a:r>
          </a:p>
        </p:txBody>
      </p:sp>
      <p:sp>
        <p:nvSpPr>
          <p:cNvPr id="205" name="wfcard1"/>
          <p:cNvSpPr/>
          <p:nvPr/>
        </p:nvSpPr>
        <p:spPr>
          <a:xfrm>
            <a:off x="4394200" y="1498600"/>
            <a:ext cx="3403600" cy="2997200"/>
          </a:xfrm>
          <a:prstGeom prst="rect">
            <a:avLst/>
          </a:prstGeom>
          <a:solidFill>
            <a:srgbClr val="F1F4F8"/>
          </a:solidFill>
          <a:ln>
            <a:noFill/>
          </a:ln>
        </p:spPr>
        <p:txBody>
          <a:bodyPr wrap="square" lIns="0" tIns="0" rIns="0" bIns="0" anchor="t">
            <a:noAutofit/>
          </a:bodyPr>
          <a:lstStyle/>
          <a:p>
            <a:endParaRPr lang="en-US" dirty="0"/>
          </a:p>
        </p:txBody>
      </p:sp>
      <p:sp>
        <p:nvSpPr>
          <p:cNvPr id="206" name="wfbar1"/>
          <p:cNvSpPr/>
          <p:nvPr/>
        </p:nvSpPr>
        <p:spPr>
          <a:xfrm>
            <a:off x="4394200" y="1498600"/>
            <a:ext cx="3403600" cy="76200"/>
          </a:xfrm>
          <a:prstGeom prst="rect">
            <a:avLst/>
          </a:prstGeom>
          <a:solidFill>
            <a:srgbClr val="F2A51A"/>
          </a:solidFill>
          <a:ln>
            <a:noFill/>
          </a:ln>
        </p:spPr>
        <p:txBody>
          <a:bodyPr wrap="square" lIns="0" tIns="0" rIns="0" bIns="0" anchor="t">
            <a:noAutofit/>
          </a:bodyPr>
          <a:lstStyle/>
          <a:p>
            <a:endParaRPr lang="en-US" dirty="0"/>
          </a:p>
        </p:txBody>
      </p:sp>
      <p:sp>
        <p:nvSpPr>
          <p:cNvPr id="207" name="wfnum1"/>
          <p:cNvSpPr/>
          <p:nvPr/>
        </p:nvSpPr>
        <p:spPr>
          <a:xfrm>
            <a:off x="4648200" y="1854200"/>
            <a:ext cx="2895600" cy="635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4000" b="1" dirty="0">
                <a:solidFill>
                  <a:srgbClr val="F2A51A"/>
                </a:solidFill>
                <a:latin typeface="Arial"/>
                <a:ea typeface="Arial"/>
                <a:cs typeface="Arial"/>
              </a:rPr>
              <a:t>02</a:t>
            </a:r>
          </a:p>
        </p:txBody>
      </p:sp>
      <p:sp>
        <p:nvSpPr>
          <p:cNvPr id="208" name="wfhead1"/>
          <p:cNvSpPr/>
          <p:nvPr/>
        </p:nvSpPr>
        <p:spPr>
          <a:xfrm>
            <a:off x="4648200" y="26670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2000" b="1" dirty="0">
                <a:solidFill>
                  <a:srgbClr val="14284B"/>
                </a:solidFill>
                <a:latin typeface="Arial"/>
                <a:ea typeface="Arial"/>
                <a:cs typeface="Arial"/>
              </a:rPr>
              <a:t>Save the useful background</a:t>
            </a:r>
          </a:p>
        </p:txBody>
      </p:sp>
      <p:sp>
        <p:nvSpPr>
          <p:cNvPr id="209" name="wfbody1"/>
          <p:cNvSpPr/>
          <p:nvPr/>
        </p:nvSpPr>
        <p:spPr>
          <a:xfrm>
            <a:off x="4648200" y="35306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1600" b="0" dirty="0">
                <a:solidFill>
                  <a:srgbClr val="4B5563"/>
                </a:solidFill>
                <a:latin typeface="Arial"/>
                <a:ea typeface="Arial"/>
                <a:cs typeface="Arial"/>
              </a:rPr>
              <a:t>Sources, writing examples, and standing instructions.</a:t>
            </a:r>
          </a:p>
        </p:txBody>
      </p:sp>
      <p:sp>
        <p:nvSpPr>
          <p:cNvPr id="210" name="wfcard2"/>
          <p:cNvSpPr/>
          <p:nvPr/>
        </p:nvSpPr>
        <p:spPr>
          <a:xfrm>
            <a:off x="8178800" y="1498600"/>
            <a:ext cx="3403600" cy="2997200"/>
          </a:xfrm>
          <a:prstGeom prst="rect">
            <a:avLst/>
          </a:prstGeom>
          <a:solidFill>
            <a:srgbClr val="F1F4F8"/>
          </a:solidFill>
          <a:ln>
            <a:noFill/>
          </a:ln>
        </p:spPr>
        <p:txBody>
          <a:bodyPr wrap="square" lIns="0" tIns="0" rIns="0" bIns="0" anchor="t">
            <a:noAutofit/>
          </a:bodyPr>
          <a:lstStyle/>
          <a:p>
            <a:endParaRPr lang="en-US" dirty="0"/>
          </a:p>
        </p:txBody>
      </p:sp>
      <p:sp>
        <p:nvSpPr>
          <p:cNvPr id="211" name="wfbar2"/>
          <p:cNvSpPr/>
          <p:nvPr/>
        </p:nvSpPr>
        <p:spPr>
          <a:xfrm>
            <a:off x="8178800" y="1498600"/>
            <a:ext cx="3403600" cy="76200"/>
          </a:xfrm>
          <a:prstGeom prst="rect">
            <a:avLst/>
          </a:prstGeom>
          <a:solidFill>
            <a:srgbClr val="F2A51A"/>
          </a:solidFill>
          <a:ln>
            <a:noFill/>
          </a:ln>
        </p:spPr>
        <p:txBody>
          <a:bodyPr wrap="square" lIns="0" tIns="0" rIns="0" bIns="0" anchor="t">
            <a:noAutofit/>
          </a:bodyPr>
          <a:lstStyle/>
          <a:p>
            <a:endParaRPr lang="en-US" dirty="0"/>
          </a:p>
        </p:txBody>
      </p:sp>
      <p:sp>
        <p:nvSpPr>
          <p:cNvPr id="212" name="wfnum2"/>
          <p:cNvSpPr/>
          <p:nvPr/>
        </p:nvSpPr>
        <p:spPr>
          <a:xfrm>
            <a:off x="8432800" y="1854200"/>
            <a:ext cx="2895600" cy="635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4000" b="1" dirty="0">
                <a:solidFill>
                  <a:srgbClr val="F2A51A"/>
                </a:solidFill>
                <a:latin typeface="Arial"/>
                <a:ea typeface="Arial"/>
                <a:cs typeface="Arial"/>
              </a:rPr>
              <a:t>03</a:t>
            </a:r>
          </a:p>
        </p:txBody>
      </p:sp>
      <p:sp>
        <p:nvSpPr>
          <p:cNvPr id="213" name="wfhead2"/>
          <p:cNvSpPr/>
          <p:nvPr/>
        </p:nvSpPr>
        <p:spPr>
          <a:xfrm>
            <a:off x="8432800" y="26670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2000" b="1" dirty="0">
                <a:solidFill>
                  <a:srgbClr val="14284B"/>
                </a:solidFill>
                <a:latin typeface="Arial"/>
                <a:ea typeface="Arial"/>
                <a:cs typeface="Arial"/>
              </a:rPr>
              <a:t>Test, refine, and keep what works</a:t>
            </a:r>
          </a:p>
        </p:txBody>
      </p:sp>
      <p:sp>
        <p:nvSpPr>
          <p:cNvPr id="214" name="wfbody2"/>
          <p:cNvSpPr/>
          <p:nvPr/>
        </p:nvSpPr>
        <p:spPr>
          <a:xfrm>
            <a:off x="8432800" y="3530600"/>
            <a:ext cx="2895600" cy="762000"/>
          </a:xfrm>
          <a:prstGeom prst="rect">
            <a:avLst/>
          </a:prstGeom>
          <a:noFill/>
          <a:ln>
            <a:noFill/>
          </a:ln>
        </p:spPr>
        <p:txBody>
          <a:bodyPr wrap="square" lIns="0" tIns="0" rIns="0" bIns="0" anchor="t">
            <a:noAutofit/>
          </a:bodyPr>
          <a:lstStyle/>
          <a:p>
            <a:pPr marL="0" indent="0" algn="l">
              <a:spcBef>
                <a:spcPts val="0"/>
              </a:spcBef>
              <a:spcAft>
                <a:spcPts val="0"/>
              </a:spcAft>
              <a:buNone/>
            </a:pPr>
            <a:r>
              <a:rPr lang="en-US" sz="1600" b="0" dirty="0">
                <a:solidFill>
                  <a:srgbClr val="4B5563"/>
                </a:solidFill>
                <a:latin typeface="Arial"/>
                <a:ea typeface="Arial"/>
                <a:cs typeface="Arial"/>
              </a:rPr>
              <a:t>Measure time including your review and editing.</a:t>
            </a:r>
          </a:p>
        </p:txBody>
      </p:sp>
      <p:sp>
        <p:nvSpPr>
          <p:cNvPr id="215" name="wfq"/>
          <p:cNvSpPr/>
          <p:nvPr/>
        </p:nvSpPr>
        <p:spPr>
          <a:xfrm>
            <a:off x="609600" y="4826000"/>
            <a:ext cx="10972800" cy="1016000"/>
          </a:xfrm>
          <a:prstGeom prst="rect">
            <a:avLst/>
          </a:prstGeom>
          <a:solidFill>
            <a:srgbClr val="14284B"/>
          </a:solidFill>
          <a:ln>
            <a:noFill/>
          </a:ln>
        </p:spPr>
        <p:txBody>
          <a:bodyPr wrap="square" lIns="304800" tIns="0" rIns="304800" bIns="0" anchor="ctr">
            <a:noAutofit/>
          </a:bodyPr>
          <a:lstStyle/>
          <a:p>
            <a:pPr marL="0" indent="0" algn="l">
              <a:spcBef>
                <a:spcPts val="0"/>
              </a:spcBef>
              <a:spcAft>
                <a:spcPts val="0"/>
              </a:spcAft>
              <a:buNone/>
            </a:pPr>
            <a:r>
              <a:rPr lang="en-US" sz="2400" b="1" dirty="0">
                <a:solidFill>
                  <a:srgbClr val="FFFFFF"/>
                </a:solidFill>
                <a:latin typeface="Arial"/>
                <a:ea typeface="Arial"/>
                <a:cs typeface="Arial"/>
              </a:rPr>
              <a:t>What will you try first?</a:t>
            </a:r>
          </a:p>
        </p:txBody>
      </p:sp>
    </p:spTree>
    <p:extLst>
      <p:ext uri="{BB962C8B-B14F-4D97-AF65-F5344CB8AC3E}">
        <p14:creationId xmlns:p14="http://schemas.microsoft.com/office/powerpoint/2010/main" val="1936884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84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F06EF1-9010-4CE8-87AD-183195D683E3}"/>
              </a:ext>
            </a:extLst>
          </p:cNvPr>
          <p:cNvPicPr>
            <a:picLocks noChangeAspect="1"/>
          </p:cNvPicPr>
          <p:nvPr/>
        </p:nvPicPr>
        <p:blipFill>
          <a:blip r:embed="rId3"/>
          <a:stretch/>
        </p:blipFill>
        <p:spPr>
          <a:xfrm>
            <a:off x="685800" y="257175"/>
            <a:ext cx="2298700" cy="1149350"/>
          </a:xfrm>
          <a:prstGeom prst="rect">
            <a:avLst/>
          </a:prstGeom>
        </p:spPr>
      </p:pic>
      <p:sp>
        <p:nvSpPr>
          <p:cNvPr id="3" name="thanks">
            <a:extLst>
              <a:ext uri="{FF2B5EF4-FFF2-40B4-BE49-F238E27FC236}">
                <a16:creationId xmlns:a16="http://schemas.microsoft.com/office/drawing/2014/main" id="{4AEEDBF8-4B75-475A-A17A-C9DEC614DAC7}"/>
              </a:ext>
            </a:extLst>
          </p:cNvPr>
          <p:cNvSpPr>
            <a:spLocks noGrp="1"/>
          </p:cNvSpPr>
          <p:nvPr/>
        </p:nvSpPr>
        <p:spPr>
          <a:xfrm>
            <a:off x="812800" y="2235200"/>
            <a:ext cx="10160000" cy="825500"/>
          </a:xfrm>
          <a:prstGeom prst="rect">
            <a:avLst/>
          </a:prstGeom>
          <a:noFill/>
          <a:ln w="0">
            <a:noFill/>
            <a:prstDash val="solid"/>
          </a:ln>
        </p:spPr>
        <p:txBody>
          <a:bodyPr/>
          <a:lstStyle>
            <a:defPPr>
              <a:defRPr sz="5200" b="1">
                <a:solidFill>
                  <a:srgbClr val="FFFFFF"/>
                </a:solidFill>
                <a:latin typeface="Arial"/>
                <a:ea typeface="Arial"/>
                <a:cs typeface="Arial"/>
              </a:defRPr>
            </a:defPPr>
            <a:lvl1pPr>
              <a:defRPr sz="5200" b="1">
                <a:solidFill>
                  <a:srgbClr val="FFFFFF"/>
                </a:solidFill>
                <a:latin typeface="Arial"/>
                <a:ea typeface="Arial"/>
                <a:cs typeface="Arial"/>
              </a:defRPr>
            </a:lvl1pPr>
            <a:lvl2pPr>
              <a:defRPr sz="5200" b="1">
                <a:solidFill>
                  <a:srgbClr val="FFFFFF"/>
                </a:solidFill>
                <a:latin typeface="Arial"/>
                <a:ea typeface="Arial"/>
                <a:cs typeface="Arial"/>
              </a:defRPr>
            </a:lvl2pPr>
            <a:lvl3pPr>
              <a:defRPr sz="5200" b="1">
                <a:solidFill>
                  <a:srgbClr val="FFFFFF"/>
                </a:solidFill>
                <a:latin typeface="Arial"/>
                <a:ea typeface="Arial"/>
                <a:cs typeface="Arial"/>
              </a:defRPr>
            </a:lvl3pPr>
            <a:lvl4pPr>
              <a:defRPr sz="5200" b="1">
                <a:solidFill>
                  <a:srgbClr val="FFFFFF"/>
                </a:solidFill>
                <a:latin typeface="Arial"/>
                <a:ea typeface="Arial"/>
                <a:cs typeface="Arial"/>
              </a:defRPr>
            </a:lvl4pPr>
            <a:lvl5pPr>
              <a:defRPr sz="5200" b="1">
                <a:solidFill>
                  <a:srgbClr val="FFFFFF"/>
                </a:solidFill>
                <a:latin typeface="Arial"/>
                <a:ea typeface="Arial"/>
                <a:cs typeface="Arial"/>
              </a:defRPr>
            </a:lvl5pPr>
            <a:lvl6pPr>
              <a:defRPr sz="5200" b="1">
                <a:solidFill>
                  <a:srgbClr val="FFFFFF"/>
                </a:solidFill>
                <a:latin typeface="Arial"/>
                <a:ea typeface="Arial"/>
                <a:cs typeface="Arial"/>
              </a:defRPr>
            </a:lvl6pPr>
            <a:lvl7pPr>
              <a:defRPr sz="5200" b="1">
                <a:solidFill>
                  <a:srgbClr val="FFFFFF"/>
                </a:solidFill>
                <a:latin typeface="Arial"/>
                <a:ea typeface="Arial"/>
                <a:cs typeface="Arial"/>
              </a:defRPr>
            </a:lvl7pPr>
            <a:lvl8pPr>
              <a:defRPr sz="5200" b="1">
                <a:solidFill>
                  <a:srgbClr val="FFFFFF"/>
                </a:solidFill>
                <a:latin typeface="Arial"/>
                <a:ea typeface="Arial"/>
                <a:cs typeface="Arial"/>
              </a:defRPr>
            </a:lvl8pPr>
            <a:lvl9pPr>
              <a:defRPr sz="5200" b="1">
                <a:solidFill>
                  <a:srgbClr val="FFFFFF"/>
                </a:solidFill>
                <a:latin typeface="Arial"/>
                <a:ea typeface="Arial"/>
                <a:cs typeface="Arial"/>
              </a:defRPr>
            </a:lvl9pPr>
          </a:lstStyle>
          <a:p>
            <a:pPr>
              <a:defRPr sz="5200" b="1">
                <a:solidFill>
                  <a:srgbClr val="FFFFFF"/>
                </a:solidFill>
                <a:latin typeface="Arial"/>
                <a:ea typeface="Arial"/>
                <a:cs typeface="Arial"/>
              </a:defRPr>
            </a:pPr>
            <a:r>
              <a:rPr sz="5200" b="1">
                <a:solidFill>
                  <a:srgbClr val="FFFFFF"/>
                </a:solidFill>
                <a:latin typeface="Arial"/>
                <a:ea typeface="Arial"/>
                <a:cs typeface="Arial"/>
              </a:rPr>
              <a:t>Thank you.</a:t>
            </a:r>
          </a:p>
        </p:txBody>
      </p:sp>
      <p:sp>
        <p:nvSpPr>
          <p:cNvPr id="4" name="qa">
            <a:extLst>
              <a:ext uri="{FF2B5EF4-FFF2-40B4-BE49-F238E27FC236}">
                <a16:creationId xmlns:a16="http://schemas.microsoft.com/office/drawing/2014/main" id="{2C6FA899-1C47-487D-9E23-3BEEC7E5D5B2}"/>
              </a:ext>
            </a:extLst>
          </p:cNvPr>
          <p:cNvSpPr>
            <a:spLocks noGrp="1"/>
          </p:cNvSpPr>
          <p:nvPr/>
        </p:nvSpPr>
        <p:spPr>
          <a:xfrm>
            <a:off x="812800" y="3708400"/>
            <a:ext cx="10160000" cy="889000"/>
          </a:xfrm>
          <a:prstGeom prst="rect">
            <a:avLst/>
          </a:prstGeom>
          <a:noFill/>
          <a:ln w="0">
            <a:noFill/>
            <a:prstDash val="solid"/>
          </a:ln>
        </p:spPr>
        <p:txBody>
          <a:bodyPr/>
          <a:lstStyle>
            <a:defPPr>
              <a:defRPr sz="5200" b="1">
                <a:solidFill>
                  <a:srgbClr val="FFFFFF"/>
                </a:solidFill>
                <a:latin typeface="Arial"/>
                <a:ea typeface="Arial"/>
                <a:cs typeface="Arial"/>
              </a:defRPr>
            </a:defPPr>
            <a:lvl1pPr>
              <a:defRPr sz="5200" b="1">
                <a:solidFill>
                  <a:srgbClr val="FFFFFF"/>
                </a:solidFill>
                <a:latin typeface="Arial"/>
                <a:ea typeface="Arial"/>
                <a:cs typeface="Arial"/>
              </a:defRPr>
            </a:lvl1pPr>
            <a:lvl2pPr>
              <a:defRPr sz="5200" b="1">
                <a:solidFill>
                  <a:srgbClr val="FFFFFF"/>
                </a:solidFill>
                <a:latin typeface="Arial"/>
                <a:ea typeface="Arial"/>
                <a:cs typeface="Arial"/>
              </a:defRPr>
            </a:lvl2pPr>
            <a:lvl3pPr>
              <a:defRPr sz="5200" b="1">
                <a:solidFill>
                  <a:srgbClr val="FFFFFF"/>
                </a:solidFill>
                <a:latin typeface="Arial"/>
                <a:ea typeface="Arial"/>
                <a:cs typeface="Arial"/>
              </a:defRPr>
            </a:lvl3pPr>
            <a:lvl4pPr>
              <a:defRPr sz="5200" b="1">
                <a:solidFill>
                  <a:srgbClr val="FFFFFF"/>
                </a:solidFill>
                <a:latin typeface="Arial"/>
                <a:ea typeface="Arial"/>
                <a:cs typeface="Arial"/>
              </a:defRPr>
            </a:lvl4pPr>
            <a:lvl5pPr>
              <a:defRPr sz="5200" b="1">
                <a:solidFill>
                  <a:srgbClr val="FFFFFF"/>
                </a:solidFill>
                <a:latin typeface="Arial"/>
                <a:ea typeface="Arial"/>
                <a:cs typeface="Arial"/>
              </a:defRPr>
            </a:lvl5pPr>
            <a:lvl6pPr>
              <a:defRPr sz="5200" b="1">
                <a:solidFill>
                  <a:srgbClr val="FFFFFF"/>
                </a:solidFill>
                <a:latin typeface="Arial"/>
                <a:ea typeface="Arial"/>
                <a:cs typeface="Arial"/>
              </a:defRPr>
            </a:lvl6pPr>
            <a:lvl7pPr>
              <a:defRPr sz="5200" b="1">
                <a:solidFill>
                  <a:srgbClr val="FFFFFF"/>
                </a:solidFill>
                <a:latin typeface="Arial"/>
                <a:ea typeface="Arial"/>
                <a:cs typeface="Arial"/>
              </a:defRPr>
            </a:lvl7pPr>
            <a:lvl8pPr>
              <a:defRPr sz="5200" b="1">
                <a:solidFill>
                  <a:srgbClr val="FFFFFF"/>
                </a:solidFill>
                <a:latin typeface="Arial"/>
                <a:ea typeface="Arial"/>
                <a:cs typeface="Arial"/>
              </a:defRPr>
            </a:lvl8pPr>
            <a:lvl9pPr>
              <a:defRPr sz="5200" b="1">
                <a:solidFill>
                  <a:srgbClr val="FFFFFF"/>
                </a:solidFill>
                <a:latin typeface="Arial"/>
                <a:ea typeface="Arial"/>
                <a:cs typeface="Arial"/>
              </a:defRPr>
            </a:lvl9pPr>
          </a:lstStyle>
          <a:p>
            <a:pPr>
              <a:defRPr sz="5200" b="1">
                <a:solidFill>
                  <a:srgbClr val="FFFFFF"/>
                </a:solidFill>
                <a:latin typeface="Arial"/>
                <a:ea typeface="Arial"/>
                <a:cs typeface="Arial"/>
              </a:defRPr>
            </a:pPr>
            <a:r>
              <a:rPr sz="5200" b="1">
                <a:solidFill>
                  <a:srgbClr val="FFFFFF"/>
                </a:solidFill>
                <a:latin typeface="Arial"/>
                <a:ea typeface="Arial"/>
                <a:cs typeface="Arial"/>
              </a:rPr>
              <a:t>Q &amp; A</a:t>
            </a:r>
          </a:p>
        </p:txBody>
      </p:sp>
      <p:sp>
        <p:nvSpPr>
          <p:cNvPr id="5" name="contact">
            <a:extLst>
              <a:ext uri="{FF2B5EF4-FFF2-40B4-BE49-F238E27FC236}">
                <a16:creationId xmlns:a16="http://schemas.microsoft.com/office/drawing/2014/main" id="{0D29A3F5-3C26-43A4-9F7C-659127D91BF0}"/>
              </a:ext>
            </a:extLst>
          </p:cNvPr>
          <p:cNvSpPr>
            <a:spLocks noGrp="1"/>
          </p:cNvSpPr>
          <p:nvPr/>
        </p:nvSpPr>
        <p:spPr>
          <a:xfrm>
            <a:off x="812800" y="5207000"/>
            <a:ext cx="10160000" cy="825500"/>
          </a:xfrm>
          <a:prstGeom prst="rect">
            <a:avLst/>
          </a:prstGeom>
          <a:noFill/>
          <a:ln w="0">
            <a:noFill/>
            <a:prstDash val="solid"/>
          </a:ln>
        </p:spPr>
        <p:txBody>
          <a:bodyPr/>
          <a:lstStyle>
            <a:defPPr>
              <a:defRPr sz="2200" b="0">
                <a:solidFill>
                  <a:srgbClr val="DCE8F5"/>
                </a:solidFill>
                <a:latin typeface="Arial"/>
                <a:ea typeface="Arial"/>
                <a:cs typeface="Arial"/>
              </a:defRPr>
            </a:defPPr>
            <a:lvl1pPr>
              <a:defRPr sz="2200" b="0">
                <a:solidFill>
                  <a:srgbClr val="DCE8F5"/>
                </a:solidFill>
                <a:latin typeface="Arial"/>
                <a:ea typeface="Arial"/>
                <a:cs typeface="Arial"/>
              </a:defRPr>
            </a:lvl1pPr>
            <a:lvl2pPr>
              <a:defRPr sz="2200" b="0">
                <a:solidFill>
                  <a:srgbClr val="DCE8F5"/>
                </a:solidFill>
                <a:latin typeface="Arial"/>
                <a:ea typeface="Arial"/>
                <a:cs typeface="Arial"/>
              </a:defRPr>
            </a:lvl2pPr>
            <a:lvl3pPr>
              <a:defRPr sz="2200" b="0">
                <a:solidFill>
                  <a:srgbClr val="DCE8F5"/>
                </a:solidFill>
                <a:latin typeface="Arial"/>
                <a:ea typeface="Arial"/>
                <a:cs typeface="Arial"/>
              </a:defRPr>
            </a:lvl3pPr>
            <a:lvl4pPr>
              <a:defRPr sz="2200" b="0">
                <a:solidFill>
                  <a:srgbClr val="DCE8F5"/>
                </a:solidFill>
                <a:latin typeface="Arial"/>
                <a:ea typeface="Arial"/>
                <a:cs typeface="Arial"/>
              </a:defRPr>
            </a:lvl4pPr>
            <a:lvl5pPr>
              <a:defRPr sz="2200" b="0">
                <a:solidFill>
                  <a:srgbClr val="DCE8F5"/>
                </a:solidFill>
                <a:latin typeface="Arial"/>
                <a:ea typeface="Arial"/>
                <a:cs typeface="Arial"/>
              </a:defRPr>
            </a:lvl5pPr>
            <a:lvl6pPr>
              <a:defRPr sz="2200" b="0">
                <a:solidFill>
                  <a:srgbClr val="DCE8F5"/>
                </a:solidFill>
                <a:latin typeface="Arial"/>
                <a:ea typeface="Arial"/>
                <a:cs typeface="Arial"/>
              </a:defRPr>
            </a:lvl6pPr>
            <a:lvl7pPr>
              <a:defRPr sz="2200" b="0">
                <a:solidFill>
                  <a:srgbClr val="DCE8F5"/>
                </a:solidFill>
                <a:latin typeface="Arial"/>
                <a:ea typeface="Arial"/>
                <a:cs typeface="Arial"/>
              </a:defRPr>
            </a:lvl7pPr>
            <a:lvl8pPr>
              <a:defRPr sz="2200" b="0">
                <a:solidFill>
                  <a:srgbClr val="DCE8F5"/>
                </a:solidFill>
                <a:latin typeface="Arial"/>
                <a:ea typeface="Arial"/>
                <a:cs typeface="Arial"/>
              </a:defRPr>
            </a:lvl8pPr>
            <a:lvl9pPr>
              <a:defRPr sz="2200" b="0">
                <a:solidFill>
                  <a:srgbClr val="DCE8F5"/>
                </a:solidFill>
                <a:latin typeface="Arial"/>
                <a:ea typeface="Arial"/>
                <a:cs typeface="Arial"/>
              </a:defRPr>
            </a:lvl9pPr>
          </a:lstStyle>
          <a:p>
            <a:pPr>
              <a:defRPr sz="2200" b="0">
                <a:solidFill>
                  <a:srgbClr val="DCE8F5"/>
                </a:solidFill>
                <a:latin typeface="Arial"/>
                <a:ea typeface="Arial"/>
                <a:cs typeface="Arial"/>
              </a:defRPr>
            </a:pPr>
            <a:r>
              <a:rPr sz="2200" b="0">
                <a:solidFill>
                  <a:srgbClr val="DCE8F5"/>
                </a:solidFill>
                <a:latin typeface="Arial"/>
                <a:ea typeface="Arial"/>
                <a:cs typeface="Arial"/>
              </a:rPr>
              <a:t>Colleen Senglaub</a:t>
            </a:r>
          </a:p>
          <a:p>
            <a:pPr>
              <a:defRPr sz="2200" b="0">
                <a:solidFill>
                  <a:srgbClr val="DCE8F5"/>
                </a:solidFill>
                <a:latin typeface="Arial"/>
                <a:ea typeface="Arial"/>
                <a:cs typeface="Arial"/>
              </a:defRPr>
            </a:pPr>
            <a:r>
              <a:rPr sz="2200" b="0">
                <a:solidFill>
                  <a:srgbClr val="DCE8F5"/>
                </a:solidFill>
                <a:latin typeface="Arial"/>
                <a:ea typeface="Arial"/>
                <a:cs typeface="Arial"/>
              </a:rPr>
              <a:t>Travel Alliance Partnership</a:t>
            </a:r>
          </a:p>
        </p:txBody>
      </p:sp>
    </p:spTree>
    <p:extLst>
      <p:ext uri="{BB962C8B-B14F-4D97-AF65-F5344CB8AC3E}">
        <p14:creationId xmlns:p14="http://schemas.microsoft.com/office/powerpoint/2010/main" val="132185087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D356C6D-23B4-4AA4-B2EE-398A191E4FD5}">
  <we:reference id="WA200010001" version="1.0.0.1" store="Omex" storeType="OMEX"/>
  <we:alternateReferences>
    <we:reference id="WA200010001" version="1.0.0.1" store="WA200010001" storeType="OMEX"/>
  </we:alternateReferences>
  <we:properties>
    <we:property name="claude.fileId" value="&quot;6ec3d832-d9ad-409e-89f5-7ede494fef66&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ctive xmlns="59df4c6f-f777-4401-a5f5-7e04f7539522">Not started</Active>
    <lcf76f155ced4ddcb4097134ff3c332f xmlns="59df4c6f-f777-4401-a5f5-7e04f7539522">
      <Terms xmlns="http://schemas.microsoft.com/office/infopath/2007/PartnerControls"/>
    </lcf76f155ced4ddcb4097134ff3c332f>
    <TaxCatchAll xmlns="3d1bfe25-c405-4564-a8e7-3c3c9f97a71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404F85B8A208428E6FF1AFAC76D906" ma:contentTypeVersion="20" ma:contentTypeDescription="Create a new document." ma:contentTypeScope="" ma:versionID="0ec9ccf1e6430044e1d346ef096df453">
  <xsd:schema xmlns:xsd="http://www.w3.org/2001/XMLSchema" xmlns:xs="http://www.w3.org/2001/XMLSchema" xmlns:p="http://schemas.microsoft.com/office/2006/metadata/properties" xmlns:ns2="59df4c6f-f777-4401-a5f5-7e04f7539522" xmlns:ns3="3d1bfe25-c405-4564-a8e7-3c3c9f97a715" targetNamespace="http://schemas.microsoft.com/office/2006/metadata/properties" ma:root="true" ma:fieldsID="a1612439c73e6f2d67a2b8ec122a1e2c" ns2:_="" ns3:_="">
    <xsd:import namespace="59df4c6f-f777-4401-a5f5-7e04f7539522"/>
    <xsd:import namespace="3d1bfe25-c405-4564-a8e7-3c3c9f97a71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ctiv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df4c6f-f777-4401-a5f5-7e04f75395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c66e04-33fa-403a-a9a6-82e55292ea6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ctive" ma:index="27" nillable="true" ma:displayName="Status" ma:default="Not started" ma:format="Dropdown" ma:internalName="Active">
      <xsd:simpleType>
        <xsd:union memberTypes="dms:Text">
          <xsd:simpleType>
            <xsd:restriction base="dms:Choice">
              <xsd:enumeration value="Ongoing"/>
              <xsd:enumeration value="Closed"/>
              <xsd:enumeration value="Not start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3d1bfe25-c405-4564-a8e7-3c3c9f97a71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9ef9a5-f275-432e-bc0e-042ed6c81a10}" ma:internalName="TaxCatchAll" ma:showField="CatchAllData" ma:web="3d1bfe25-c405-4564-a8e7-3c3c9f97a7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6C59B8-B8E0-4279-94A9-3212C14E131C}">
  <ds:schemaRefs>
    <ds:schemaRef ds:uri="http://schemas.microsoft.com/office/2006/metadata/properties"/>
    <ds:schemaRef ds:uri="http://schemas.microsoft.com/office/infopath/2007/PartnerControls"/>
    <ds:schemaRef ds:uri="59df4c6f-f777-4401-a5f5-7e04f7539522"/>
    <ds:schemaRef ds:uri="3d1bfe25-c405-4564-a8e7-3c3c9f97a715"/>
  </ds:schemaRefs>
</ds:datastoreItem>
</file>

<file path=customXml/itemProps2.xml><?xml version="1.0" encoding="utf-8"?>
<ds:datastoreItem xmlns:ds="http://schemas.openxmlformats.org/officeDocument/2006/customXml" ds:itemID="{6EC4E61B-2E06-4638-AD9D-746FD4AB57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df4c6f-f777-4401-a5f5-7e04f7539522"/>
    <ds:schemaRef ds:uri="3d1bfe25-c405-4564-a8e7-3c3c9f97a7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CF6C5C-C5AA-42EE-B12C-E5AD9EF150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826</TotalTime>
  <Words>5272</Words>
  <Application>Microsoft Office PowerPoint</Application>
  <DocSecurity>0</DocSecurity>
  <PresentationFormat>Widescreen</PresentationFormat>
  <Paragraphs>412</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Colleen Senglaub</cp:lastModifiedBy>
  <cp:revision>1</cp:revision>
  <dcterms:created xsi:type="dcterms:W3CDTF">2026-10-27T20:20:25Z</dcterms:created>
  <dcterms:modified xsi:type="dcterms:W3CDTF">2026-10-28T12:39:03Z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0x01010085404F85B8A208428E6FF1AFAC76D906</vt:lpwstr>
  </property>
  <property fmtid="{D5CDD505-2E9C-101B-9397-08002B2CF9AE}" pid="3" name="MediaServiceImageTags">
    <vt:lpwstr/>
  </property>
</Properties>
</file>