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375347" r:id="rId2"/>
    <p:sldId id="2147375344" r:id="rId3"/>
    <p:sldId id="2147375341" r:id="rId4"/>
    <p:sldId id="2147375345" r:id="rId5"/>
    <p:sldId id="214737534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7FAC9-5DBF-4CE2-B1A5-DF0AB4CC4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A3F2B4-7DF4-EFD5-DF15-8CD89DAE2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13431E0-D355-4B7D-8DCB-B3679536E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082" y="6298382"/>
            <a:ext cx="8519799" cy="34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June 25, 2024 * New York Wine &amp; Grape Foundation</a:t>
            </a:r>
          </a:p>
        </p:txBody>
      </p:sp>
    </p:spTree>
    <p:extLst>
      <p:ext uri="{BB962C8B-B14F-4D97-AF65-F5344CB8AC3E}">
        <p14:creationId xmlns:p14="http://schemas.microsoft.com/office/powerpoint/2010/main" val="380540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ACD4-79C0-A613-566C-8AAA0B0B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DEC15-7416-8F69-09C2-269D20D38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C0ECC58-9600-CA79-36E6-9417AEE00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082" y="6298382"/>
            <a:ext cx="8519799" cy="34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June 25, 2024 * New York Wine &amp; Grape Foundation</a:t>
            </a:r>
          </a:p>
        </p:txBody>
      </p:sp>
    </p:spTree>
    <p:extLst>
      <p:ext uri="{BB962C8B-B14F-4D97-AF65-F5344CB8AC3E}">
        <p14:creationId xmlns:p14="http://schemas.microsoft.com/office/powerpoint/2010/main" val="189902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0530D-E2BC-84B2-531A-B21C0088B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1012" y="711199"/>
            <a:ext cx="2628900" cy="51090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F41A7-CE6F-3EF7-3E08-6F27C7C6D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11199"/>
            <a:ext cx="7734300" cy="546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AA02824-C799-C69E-517E-7A65B510A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082" y="6298382"/>
            <a:ext cx="8519799" cy="34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June 25, 2024 * New York Wine &amp; Grape Foundation</a:t>
            </a:r>
          </a:p>
        </p:txBody>
      </p:sp>
    </p:spTree>
    <p:extLst>
      <p:ext uri="{BB962C8B-B14F-4D97-AF65-F5344CB8AC3E}">
        <p14:creationId xmlns:p14="http://schemas.microsoft.com/office/powerpoint/2010/main" val="26038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964F6-7AD2-722F-7FB5-8EFB840F1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70531-8B8C-BF66-EA45-AF16BFF97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216695-5E43-FE12-BA2F-94F5ABBF5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082" y="6298382"/>
            <a:ext cx="8519799" cy="34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June 25, 2024 * New York Wine &amp; Grape Foundation</a:t>
            </a:r>
          </a:p>
        </p:txBody>
      </p:sp>
    </p:spTree>
    <p:extLst>
      <p:ext uri="{BB962C8B-B14F-4D97-AF65-F5344CB8AC3E}">
        <p14:creationId xmlns:p14="http://schemas.microsoft.com/office/powerpoint/2010/main" val="383450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FBFBD-A3F2-F4C1-855F-BECBEAD36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178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38E74-86B1-F983-83B5-5E8339139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75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7F48FF-9BBE-B0D5-D2D8-CC43E68A9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082" y="6298382"/>
            <a:ext cx="8519799" cy="34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June 25, 2024 * New York Wine &amp; Grape Foundation</a:t>
            </a:r>
          </a:p>
        </p:txBody>
      </p:sp>
    </p:spTree>
    <p:extLst>
      <p:ext uri="{BB962C8B-B14F-4D97-AF65-F5344CB8AC3E}">
        <p14:creationId xmlns:p14="http://schemas.microsoft.com/office/powerpoint/2010/main" val="138019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54BC6-C73F-89FB-4286-CAFB3AF0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3434E-5A67-FE82-DE64-7245FACD2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822BE-61E6-E986-3AA3-543311619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6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661C1-0DAD-E77E-09E4-A5D825537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082" y="6298382"/>
            <a:ext cx="8519799" cy="34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June 25, 2024 * New York Wine &amp; Grape Foundation</a:t>
            </a:r>
          </a:p>
        </p:txBody>
      </p:sp>
    </p:spTree>
    <p:extLst>
      <p:ext uri="{BB962C8B-B14F-4D97-AF65-F5344CB8AC3E}">
        <p14:creationId xmlns:p14="http://schemas.microsoft.com/office/powerpoint/2010/main" val="117039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FEAD0-25B6-60BC-8A9E-E891BD788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F6517-91A3-5BD6-5C66-762D2DE2A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34F85-23AD-F42F-10DC-BAFEBBEE8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AA66FA-0378-9744-1D46-E6AFC7EFD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5FAEF1-CD14-AD9F-DDD8-1C3B929F4B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57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7672B8-4A3F-9E71-0A5A-C24D46345E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8082" y="6298382"/>
            <a:ext cx="8519799" cy="34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June 25, 2024 * New York Wine &amp; Grape Foundation</a:t>
            </a:r>
          </a:p>
        </p:txBody>
      </p:sp>
    </p:spTree>
    <p:extLst>
      <p:ext uri="{BB962C8B-B14F-4D97-AF65-F5344CB8AC3E}">
        <p14:creationId xmlns:p14="http://schemas.microsoft.com/office/powerpoint/2010/main" val="338287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93D3B-461B-04E8-A2A3-C99EAE4E7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022FB58-67AF-3E84-3CD7-2F2C1CBB7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082" y="6298382"/>
            <a:ext cx="8519799" cy="34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June 25, 2024 * New York Wine &amp; Grape Foundation</a:t>
            </a:r>
          </a:p>
        </p:txBody>
      </p:sp>
    </p:spTree>
    <p:extLst>
      <p:ext uri="{BB962C8B-B14F-4D97-AF65-F5344CB8AC3E}">
        <p14:creationId xmlns:p14="http://schemas.microsoft.com/office/powerpoint/2010/main" val="424016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F1A5C9-58F4-F26D-75C6-C59AB5AC3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082" y="6298382"/>
            <a:ext cx="8519799" cy="34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June 25, 2024 * New York Wine &amp; Grape Foundation</a:t>
            </a:r>
          </a:p>
        </p:txBody>
      </p:sp>
    </p:spTree>
    <p:extLst>
      <p:ext uri="{BB962C8B-B14F-4D97-AF65-F5344CB8AC3E}">
        <p14:creationId xmlns:p14="http://schemas.microsoft.com/office/powerpoint/2010/main" val="297466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5780-C607-CD8B-3E9D-E75C68CB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41828"/>
            <a:ext cx="3932237" cy="1215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E2C1D-761E-E9FC-74DF-A62879574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87131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118FB-3CE8-413E-1D78-30D777B0D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1946B-1F78-A827-BB21-4562566D5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082" y="6298382"/>
            <a:ext cx="8519799" cy="34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June 25, 2024 * New York Wine &amp; Grape Foundation</a:t>
            </a:r>
          </a:p>
        </p:txBody>
      </p:sp>
    </p:spTree>
    <p:extLst>
      <p:ext uri="{BB962C8B-B14F-4D97-AF65-F5344CB8AC3E}">
        <p14:creationId xmlns:p14="http://schemas.microsoft.com/office/powerpoint/2010/main" val="1995222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5DAF8-074B-52CA-29D8-0D00B09E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54742"/>
            <a:ext cx="3932237" cy="13026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766D59-BCFD-27FF-AE51-29759EE9C0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F4131-EEF8-53D1-786A-4564006E8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436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FB918E-E553-18FD-C533-EAE031AB9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36118-A92F-41DB-78A6-7FCB91A58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8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C1C23-4006-0764-A261-789A96209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082" y="6298382"/>
            <a:ext cx="8519799" cy="34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June 25, 2024 * New York Wine &amp; Grape Foundation</a:t>
            </a:r>
          </a:p>
        </p:txBody>
      </p:sp>
      <p:sp>
        <p:nvSpPr>
          <p:cNvPr id="7" name="Google Shape;15;p27">
            <a:extLst>
              <a:ext uri="{FF2B5EF4-FFF2-40B4-BE49-F238E27FC236}">
                <a16:creationId xmlns:a16="http://schemas.microsoft.com/office/drawing/2014/main" id="{9DD2B9F8-3561-F133-0401-C2C2BF2A8370}"/>
              </a:ext>
            </a:extLst>
          </p:cNvPr>
          <p:cNvSpPr/>
          <p:nvPr userDrawn="1"/>
        </p:nvSpPr>
        <p:spPr>
          <a:xfrm>
            <a:off x="518082" y="542814"/>
            <a:ext cx="11155836" cy="5740176"/>
          </a:xfrm>
          <a:prstGeom prst="rect">
            <a:avLst/>
          </a:prstGeom>
          <a:noFill/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20EEFCA6-2FCD-B365-3D4B-A19E4835403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812" y="5887066"/>
            <a:ext cx="2956155" cy="75712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1016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A9D6CF-5FAA-E351-1E9D-F5154CB66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Generating ROI with International Students/Workers </a:t>
            </a:r>
            <a:br>
              <a:rPr lang="en-US" b="1" dirty="0"/>
            </a:br>
            <a:r>
              <a:rPr lang="en-US" dirty="0"/>
              <a:t>May 15</a:t>
            </a:r>
            <a:r>
              <a:rPr lang="en-US" baseline="30000" dirty="0"/>
              <a:t>th</a:t>
            </a:r>
            <a:r>
              <a:rPr lang="en-US" dirty="0"/>
              <a:t> Lunch &amp; Learn Webinar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B2ABD-AB74-1D12-778B-08EB163CF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June 25, 2024 * New York Wine &amp; Grape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25C7C-00FE-253D-542B-1CA7BCB1A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1621"/>
            <a:ext cx="7243482" cy="140567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Case Study:</a:t>
            </a:r>
            <a:br>
              <a:rPr lang="en-US" dirty="0"/>
            </a:br>
            <a:r>
              <a:rPr lang="en-US" sz="3100" dirty="0"/>
              <a:t>	</a:t>
            </a:r>
            <a:r>
              <a:rPr lang="en-US" sz="3100" b="1" dirty="0"/>
              <a:t>Scott </a:t>
            </a:r>
            <a:r>
              <a:rPr lang="en-US" sz="3100" b="1" dirty="0" err="1"/>
              <a:t>Swagler</a:t>
            </a:r>
            <a:r>
              <a:rPr lang="en-US" sz="3100" dirty="0"/>
              <a:t>, General Manager</a:t>
            </a:r>
            <a:br>
              <a:rPr lang="en-US" sz="3100" dirty="0"/>
            </a:br>
            <a:r>
              <a:rPr lang="en-US" sz="2700" dirty="0"/>
              <a:t>	Merani Hotel Group properties – Niagara Falls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C3284-79B4-4E09-AF11-B91C09DFF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893644"/>
            <a:ext cx="9139518" cy="283732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/>
              <a:t>J-1 Employer Engagement </a:t>
            </a:r>
            <a:r>
              <a:rPr lang="en-US" sz="2400" dirty="0"/>
              <a:t>– Scott’s organization </a:t>
            </a:r>
            <a:br>
              <a:rPr lang="en-US" sz="2400" dirty="0"/>
            </a:br>
            <a:r>
              <a:rPr lang="en-US" sz="2400" dirty="0"/>
              <a:t>employs 90 students at 3 hotel properties in Niagara Falls, NY</a:t>
            </a:r>
          </a:p>
          <a:p>
            <a:pPr lvl="1">
              <a:lnSpc>
                <a:spcPct val="110000"/>
              </a:lnSpc>
            </a:pPr>
            <a:r>
              <a:rPr lang="en-US" sz="2200" b="1" dirty="0"/>
              <a:t>Are students prepared?</a:t>
            </a:r>
            <a:r>
              <a:rPr lang="en-US" sz="2200" dirty="0"/>
              <a:t> </a:t>
            </a:r>
            <a:r>
              <a:rPr lang="en-US" sz="2200" i="1" dirty="0"/>
              <a:t>(attitude/aptitude/language/education)</a:t>
            </a:r>
          </a:p>
          <a:p>
            <a:pPr lvl="1">
              <a:lnSpc>
                <a:spcPct val="110000"/>
              </a:lnSpc>
            </a:pPr>
            <a:r>
              <a:rPr lang="en-US" sz="2200" b="1" dirty="0"/>
              <a:t>Logistics: </a:t>
            </a:r>
            <a:r>
              <a:rPr lang="en-US" sz="2200" i="1" dirty="0"/>
              <a:t>Employer responsibilities and obligations</a:t>
            </a:r>
          </a:p>
          <a:p>
            <a:pPr lvl="1">
              <a:lnSpc>
                <a:spcPct val="110000"/>
              </a:lnSpc>
            </a:pPr>
            <a:r>
              <a:rPr lang="en-US" sz="2200" b="1" dirty="0"/>
              <a:t>ROI? </a:t>
            </a:r>
            <a:r>
              <a:rPr lang="en-US" sz="2200" i="1" dirty="0"/>
              <a:t>Does the program economically meet the employers needs</a:t>
            </a:r>
          </a:p>
          <a:p>
            <a:pPr lvl="1">
              <a:lnSpc>
                <a:spcPct val="110000"/>
              </a:lnSpc>
            </a:pPr>
            <a:r>
              <a:rPr lang="en-US" sz="2200" b="1" dirty="0"/>
              <a:t>‘Other Rewards’: </a:t>
            </a:r>
            <a:r>
              <a:rPr lang="en-US" sz="2200" i="1" dirty="0"/>
              <a:t>Why should  </a:t>
            </a:r>
            <a:r>
              <a:rPr lang="en-US" sz="2200" b="1" i="1" dirty="0"/>
              <a:t>YOU</a:t>
            </a:r>
            <a:r>
              <a:rPr lang="en-US" sz="2200" i="1" dirty="0"/>
              <a:t> get involved in the J-1 program?</a:t>
            </a:r>
          </a:p>
        </p:txBody>
      </p:sp>
      <p:pic>
        <p:nvPicPr>
          <p:cNvPr id="9" name="Picture 8" descr="A person in a suit&#10;&#10;Description automatically generated">
            <a:extLst>
              <a:ext uri="{FF2B5EF4-FFF2-40B4-BE49-F238E27FC236}">
                <a16:creationId xmlns:a16="http://schemas.microsoft.com/office/drawing/2014/main" id="{C147FCFC-774F-2C78-120F-6806AB76A7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801"/>
          <a:stretch/>
        </p:blipFill>
        <p:spPr>
          <a:xfrm>
            <a:off x="8843020" y="681037"/>
            <a:ext cx="2510780" cy="22907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122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BFCB000-23E8-5188-F4C3-032813B41461}"/>
              </a:ext>
            </a:extLst>
          </p:cNvPr>
          <p:cNvSpPr txBox="1">
            <a:spLocks/>
          </p:cNvSpPr>
          <p:nvPr/>
        </p:nvSpPr>
        <p:spPr>
          <a:xfrm>
            <a:off x="838200" y="856401"/>
            <a:ext cx="10515600" cy="12956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Benefits from Exchange Students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Studying in New York State: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B7FCC8-2858-9EC9-8A3E-5B8969DA9E0B}"/>
              </a:ext>
            </a:extLst>
          </p:cNvPr>
          <p:cNvSpPr txBox="1">
            <a:spLocks/>
          </p:cNvSpPr>
          <p:nvPr/>
        </p:nvSpPr>
        <p:spPr>
          <a:xfrm>
            <a:off x="838200" y="2380129"/>
            <a:ext cx="10515600" cy="30169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2022/23 Academic Year: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Census: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126,782 students enrolled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Location(s):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163 campuses - all vacation regions of New York State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Economic Impact: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$5.8 billion tuition, room and board*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Employment: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50,430 NYS jobs supported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	*estimated $500,000,000 in additional discretionary spending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B368B7-3C16-E48E-5A19-74F0D2B26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891" y="672016"/>
            <a:ext cx="3214062" cy="17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0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BFCB000-23E8-5188-F4C3-032813B41461}"/>
              </a:ext>
            </a:extLst>
          </p:cNvPr>
          <p:cNvSpPr txBox="1">
            <a:spLocks/>
          </p:cNvSpPr>
          <p:nvPr/>
        </p:nvSpPr>
        <p:spPr>
          <a:xfrm>
            <a:off x="785650" y="772321"/>
            <a:ext cx="10515600" cy="11300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Are New York State Employers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and Resident Students Missing Out?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23F295-4492-0CB3-9D58-373C42C46BBE}"/>
              </a:ext>
            </a:extLst>
          </p:cNvPr>
          <p:cNvSpPr txBox="1"/>
          <p:nvPr/>
        </p:nvSpPr>
        <p:spPr>
          <a:xfrm>
            <a:off x="8527125" y="2790812"/>
            <a:ext cx="30237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Is there an opportunity to</a:t>
            </a:r>
          </a:p>
          <a:p>
            <a:r>
              <a:rPr lang="en-US" sz="2000" dirty="0"/>
              <a:t>develop a similar network and employment solution accessing NYS college students?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312E2-8BF5-9040-6930-67936C8C8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25" y="2118465"/>
            <a:ext cx="7523683" cy="38303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B2FA19-DBAF-C0E4-9CF3-1A692271F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942" y="613540"/>
            <a:ext cx="2906110" cy="217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5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52551-8CB9-A5B8-EF92-AE6E2614765E}"/>
              </a:ext>
            </a:extLst>
          </p:cNvPr>
          <p:cNvSpPr txBox="1">
            <a:spLocks/>
          </p:cNvSpPr>
          <p:nvPr/>
        </p:nvSpPr>
        <p:spPr>
          <a:xfrm>
            <a:off x="2190997" y="3140760"/>
            <a:ext cx="7810005" cy="12972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2951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198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1_Office Theme</vt:lpstr>
      <vt:lpstr>Generating ROI with International Students/Workers  May 15th Lunch &amp; Learn Webinar</vt:lpstr>
      <vt:lpstr>Case Study:  Scott Swagler, General Manager  Merani Hotel Group properties – Niagara Falls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Provost</dc:creator>
  <cp:lastModifiedBy>Brooke Wilson</cp:lastModifiedBy>
  <cp:revision>5</cp:revision>
  <dcterms:created xsi:type="dcterms:W3CDTF">2024-05-13T21:12:02Z</dcterms:created>
  <dcterms:modified xsi:type="dcterms:W3CDTF">2024-05-15T13:08:01Z</dcterms:modified>
</cp:coreProperties>
</file>