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410" r:id="rId5"/>
    <p:sldId id="420" r:id="rId6"/>
    <p:sldId id="389" r:id="rId7"/>
    <p:sldId id="383" r:id="rId8"/>
    <p:sldId id="411" r:id="rId9"/>
    <p:sldId id="413" r:id="rId10"/>
    <p:sldId id="412" r:id="rId11"/>
    <p:sldId id="397" r:id="rId12"/>
    <p:sldId id="408" r:id="rId13"/>
    <p:sldId id="407" r:id="rId14"/>
    <p:sldId id="414" r:id="rId15"/>
    <p:sldId id="415" r:id="rId16"/>
    <p:sldId id="419" r:id="rId17"/>
    <p:sldId id="405" r:id="rId18"/>
    <p:sldId id="416" r:id="rId19"/>
    <p:sldId id="417" r:id="rId20"/>
    <p:sldId id="418" r:id="rId21"/>
    <p:sldId id="4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36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9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2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76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24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5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4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3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J1 Visa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/>
          <a:lstStyle/>
          <a:p>
            <a:r>
              <a:rPr lang="en-US" dirty="0"/>
              <a:t>Eswatini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457201"/>
            <a:ext cx="5198269" cy="2305050"/>
          </a:xfrm>
        </p:spPr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810595"/>
            <a:ext cx="5198269" cy="3319513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D6755-393F-92E6-EF62-597D8F72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37" y="0"/>
            <a:ext cx="12252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/>
          <a:lstStyle/>
          <a:p>
            <a:r>
              <a:rPr lang="en-US" dirty="0"/>
              <a:t>Eswatini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457201"/>
            <a:ext cx="5198269" cy="2305050"/>
          </a:xfrm>
        </p:spPr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810595"/>
            <a:ext cx="5198269" cy="3319513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F646D-D1A7-61F1-6730-E12A2370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1" y="0"/>
            <a:ext cx="121954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3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/>
          <a:lstStyle/>
          <a:p>
            <a:r>
              <a:rPr lang="en-US" dirty="0"/>
              <a:t>Eswatini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457201"/>
            <a:ext cx="5198269" cy="2305050"/>
          </a:xfrm>
        </p:spPr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810595"/>
            <a:ext cx="5198269" cy="3319513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F646D-D1A7-61F1-6730-E12A2370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1" y="0"/>
            <a:ext cx="12195402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0D40A-87A0-A1A1-43C3-022A5529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03" y="1"/>
            <a:ext cx="1220560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74D66-3DE5-439F-6DF9-190E5119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5" y="24168"/>
            <a:ext cx="11784563" cy="1380760"/>
          </a:xfrm>
        </p:spPr>
        <p:txBody>
          <a:bodyPr/>
          <a:lstStyle/>
          <a:p>
            <a:r>
              <a:rPr lang="en-US" dirty="0"/>
              <a:t>chendricks@experienced-associates.com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58A67-E49E-38EA-9F03-F0CACE2401D4}"/>
              </a:ext>
            </a:extLst>
          </p:cNvPr>
          <p:cNvSpPr txBox="1"/>
          <p:nvPr/>
        </p:nvSpPr>
        <p:spPr>
          <a:xfrm>
            <a:off x="1744824" y="2295331"/>
            <a:ext cx="9367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QUESTIONS?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Housing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Second Jobs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Hours (amount and night)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8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/>
          <a:lstStyle/>
          <a:p>
            <a:r>
              <a:rPr lang="en-US" dirty="0"/>
              <a:t>Dynamic delivery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7C2B6-629A-860F-B70E-8C8B28A99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0"/>
            <a:ext cx="7820676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1068AD-11D9-E17C-3DCA-CC092B7DDE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DE5D3A-7C9B-E1B9-DE68-A52AB41D77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1068AD-11D9-E17C-3DCA-CC092B7DDE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974D66-3DE5-439F-6DF9-190E5119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30D8C-1E5A-CBE2-294B-142072E07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42" y="0"/>
            <a:ext cx="8697539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6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DE5D3A-7C9B-E1B9-DE68-A52AB41D77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1068AD-11D9-E17C-3DCA-CC092B7DDE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974D66-3DE5-439F-6DF9-190E5119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C4614-9CEF-6BCF-FE2B-1586DEF4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509" y="0"/>
            <a:ext cx="7860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DE5D3A-7C9B-E1B9-DE68-A52AB41D77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1068AD-11D9-E17C-3DCA-CC092B7DDE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974D66-3DE5-439F-6DF9-190E5119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76596-632B-74FE-D7E9-654648F3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04" y="0"/>
            <a:ext cx="8716591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DE5D3A-7C9B-E1B9-DE68-A52AB41D77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1068AD-11D9-E17C-3DCA-CC092B7DDE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974D66-3DE5-439F-6DF9-190E5119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C7266-A743-AA1C-E89D-C27C48D5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6" y="0"/>
            <a:ext cx="1081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3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/>
          <a:lstStyle/>
          <a:p>
            <a:r>
              <a:rPr lang="en-US" dirty="0"/>
              <a:t>Success</a:t>
            </a:r>
          </a:p>
        </p:txBody>
      </p:sp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pic>
        <p:nvPicPr>
          <p:cNvPr id="5" name="Picture 4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413821E6-C855-C29A-27CE-6CFDDD2FF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5791200" cy="7721600"/>
          </a:xfrm>
          <a:prstGeom prst="rect">
            <a:avLst/>
          </a:prstGeom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4B0FB30-E84C-A5AE-F72E-76DDB159A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12192000" cy="90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/>
          <a:lstStyle/>
          <a:p>
            <a:r>
              <a:rPr lang="en-US" dirty="0"/>
              <a:t>Success</a:t>
            </a:r>
          </a:p>
        </p:txBody>
      </p:sp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pic>
        <p:nvPicPr>
          <p:cNvPr id="5" name="Picture 4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413821E6-C855-C29A-27CE-6CFDDD2FF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5791200" cy="77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4" y="2281238"/>
            <a:ext cx="8169275" cy="3709987"/>
          </a:xfrm>
        </p:spPr>
        <p:txBody>
          <a:bodyPr tIns="457200">
            <a:normAutofit/>
          </a:bodyPr>
          <a:lstStyle/>
          <a:p>
            <a:r>
              <a:rPr lang="en-US" dirty="0"/>
              <a:t>J1 Visa Basics</a:t>
            </a:r>
          </a:p>
          <a:p>
            <a:r>
              <a:rPr lang="en-US" dirty="0"/>
              <a:t>Eswatini</a:t>
            </a:r>
          </a:p>
          <a:p>
            <a:r>
              <a:rPr lang="en-US" dirty="0"/>
              <a:t>Student Experience</a:t>
            </a:r>
          </a:p>
          <a:p>
            <a:r>
              <a:rPr lang="en-US" dirty="0"/>
              <a:t>Questions/Answers</a:t>
            </a:r>
          </a:p>
          <a:p>
            <a:r>
              <a:rPr lang="en-US" dirty="0"/>
              <a:t>Email </a:t>
            </a:r>
            <a:r>
              <a:rPr lang="en-US" dirty="0" err="1"/>
              <a:t>Chendricks@experienced-associates</a:t>
            </a:r>
            <a:r>
              <a:rPr lang="en-US" dirty="0"/>
              <a:t> for more info.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Basic Info – Summer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7"/>
            <a:ext cx="7810500" cy="4473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Length of Stay- Vary by Country (Use Multiple Countries and Agencies)</a:t>
            </a:r>
          </a:p>
          <a:p>
            <a:r>
              <a:rPr lang="en-US" dirty="0"/>
              <a:t>Timeline- Summer Hires (Dec- Mar), Winter (Mar- Aug), Spring(Sept- Oct)</a:t>
            </a:r>
          </a:p>
          <a:p>
            <a:r>
              <a:rPr lang="en-US" dirty="0"/>
              <a:t>Housing</a:t>
            </a:r>
            <a:br>
              <a:rPr lang="en-US" dirty="0"/>
            </a:br>
            <a:r>
              <a:rPr lang="en-US" dirty="0"/>
              <a:t>Participants must have safe and affordable housing while they are on their programs. </a:t>
            </a:r>
          </a:p>
          <a:p>
            <a:r>
              <a:rPr lang="en-US" dirty="0"/>
              <a:t>Requirements</a:t>
            </a:r>
            <a:br>
              <a:rPr lang="en-US" dirty="0"/>
            </a:br>
            <a:r>
              <a:rPr lang="en-US" dirty="0"/>
              <a:t>Positions must be season temporary, not displace American workers, and pay must be commensurate with U.S Counterparts</a:t>
            </a:r>
          </a:p>
          <a:p>
            <a:r>
              <a:rPr lang="en-US" dirty="0"/>
              <a:t>Direct Contact with Sponsor</a:t>
            </a:r>
            <a:br>
              <a:rPr lang="en-US" dirty="0"/>
            </a:br>
            <a:r>
              <a:rPr lang="en-US" dirty="0"/>
              <a:t>It is critical to keep in contact with visa sponsor for any emergencies and mediating any concerns.</a:t>
            </a:r>
          </a:p>
          <a:p>
            <a:r>
              <a:rPr lang="en-US" dirty="0"/>
              <a:t>Cost – None but could help.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124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33C39-13B8-FAEA-9389-C309AB86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2062" y="57461"/>
            <a:ext cx="6830378" cy="3334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A59DB-1D9C-0004-334D-B9378F506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74" y="218148"/>
            <a:ext cx="6811326" cy="33246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710221"/>
          </a:xfrm>
        </p:spPr>
        <p:txBody>
          <a:bodyPr/>
          <a:lstStyle/>
          <a:p>
            <a:r>
              <a:rPr lang="en-US" dirty="0"/>
              <a:t>Basic Info – Summer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CBDE8-23E7-1375-DA76-3D29A6920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898" y="3337556"/>
            <a:ext cx="6801799" cy="3315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DD8061-854E-86B7-982E-2A3B22888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3406" y="2582374"/>
            <a:ext cx="681132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Basic Info – Intern/Trainee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7"/>
            <a:ext cx="7810500" cy="4473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 Dates- Year Round </a:t>
            </a:r>
          </a:p>
          <a:p>
            <a:r>
              <a:rPr lang="en-US" dirty="0"/>
              <a:t>Housing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Types of Employment – Culinary, Food &amp; Bev, Guest Services, Housekeeping supervisor, Tourism </a:t>
            </a:r>
            <a:r>
              <a:rPr lang="en-US" dirty="0" err="1"/>
              <a:t>Mgmt</a:t>
            </a:r>
            <a:r>
              <a:rPr lang="en-US" dirty="0"/>
              <a:t>, Winery operations, Baker, Restaurant </a:t>
            </a:r>
            <a:r>
              <a:rPr lang="en-US" dirty="0" err="1"/>
              <a:t>Mgmt</a:t>
            </a:r>
            <a:r>
              <a:rPr lang="en-US" dirty="0"/>
              <a:t>, Catering </a:t>
            </a:r>
            <a:r>
              <a:rPr lang="en-US" dirty="0" err="1"/>
              <a:t>Mgmt</a:t>
            </a:r>
            <a:r>
              <a:rPr lang="en-US" dirty="0"/>
              <a:t>, </a:t>
            </a:r>
            <a:r>
              <a:rPr lang="en-US" dirty="0" err="1"/>
              <a:t>Waiting;Serving</a:t>
            </a:r>
            <a:endParaRPr lang="en-US" dirty="0"/>
          </a:p>
          <a:p>
            <a:r>
              <a:rPr lang="en-US" dirty="0"/>
              <a:t>Intern ~ 1,600 in NY (1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Currently enrolled or graduated in last 12 months</a:t>
            </a:r>
          </a:p>
          <a:p>
            <a:r>
              <a:rPr lang="en-US" dirty="0"/>
              <a:t>Trainee ~2,200 in NY (2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Degreed, Professional Certificate or 5 years work experience</a:t>
            </a:r>
          </a:p>
          <a:p>
            <a:r>
              <a:rPr lang="en-US" dirty="0"/>
              <a:t>Cost – None but could help.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130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anchor="b">
            <a:normAutofit/>
          </a:bodyPr>
          <a:lstStyle/>
          <a:p>
            <a:r>
              <a:rPr lang="en-US" dirty="0"/>
              <a:t>Eswatini</a:t>
            </a:r>
          </a:p>
        </p:txBody>
      </p:sp>
      <p:pic>
        <p:nvPicPr>
          <p:cNvPr id="1026" name="Picture 2" descr="Eswatini | Culture, Facts &amp; Travel | - CountryReports">
            <a:extLst>
              <a:ext uri="{FF2B5EF4-FFF2-40B4-BE49-F238E27FC236}">
                <a16:creationId xmlns:a16="http://schemas.microsoft.com/office/drawing/2014/main" id="{C2C78363-9E56-D76D-6069-8F8EC6B67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1801"/>
            <a:ext cx="5791200" cy="44543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>
            <a:normAutofit/>
          </a:bodyPr>
          <a:lstStyle/>
          <a:p>
            <a:r>
              <a:rPr lang="en-US" dirty="0"/>
              <a:t>New Possibilities</a:t>
            </a:r>
          </a:p>
          <a:p>
            <a:r>
              <a:rPr lang="en-US" dirty="0"/>
              <a:t>Less Competition</a:t>
            </a:r>
          </a:p>
          <a:p>
            <a:r>
              <a:rPr lang="en-US" dirty="0"/>
              <a:t>Help Wanted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Partners</a:t>
            </a:r>
          </a:p>
        </p:txBody>
      </p:sp>
      <p:pic>
        <p:nvPicPr>
          <p:cNvPr id="2050" name="Picture 2" descr="U.S. Embassy Eswatini (@USEmbEswatini) / X">
            <a:extLst>
              <a:ext uri="{FF2B5EF4-FFF2-40B4-BE49-F238E27FC236}">
                <a16:creationId xmlns:a16="http://schemas.microsoft.com/office/drawing/2014/main" id="{02B69046-C189-72AA-5F4D-29CDD29C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5" y="3630239"/>
            <a:ext cx="2910074" cy="29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taes">
            <a:extLst>
              <a:ext uri="{FF2B5EF4-FFF2-40B4-BE49-F238E27FC236}">
                <a16:creationId xmlns:a16="http://schemas.microsoft.com/office/drawing/2014/main" id="{9C87714F-DD88-421E-BD91-BDC7C0D1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47" y="3429000"/>
            <a:ext cx="3242864" cy="32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ce Chancellor with Lim Kok Wing ...">
            <a:extLst>
              <a:ext uri="{FF2B5EF4-FFF2-40B4-BE49-F238E27FC236}">
                <a16:creationId xmlns:a16="http://schemas.microsoft.com/office/drawing/2014/main" id="{35534965-A0F0-C533-AE42-63CBB969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36" y="1468753"/>
            <a:ext cx="3603624" cy="26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{7DC78E34-82FB-484D-94B9-D710E8A33B7B}tf78853419_win32</Template>
  <TotalTime>1139</TotalTime>
  <Words>398</Words>
  <Application>Microsoft Office PowerPoint</Application>
  <PresentationFormat>Widescreen</PresentationFormat>
  <Paragraphs>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Custom</vt:lpstr>
      <vt:lpstr>J1 Visa</vt:lpstr>
      <vt:lpstr>Success</vt:lpstr>
      <vt:lpstr>Success</vt:lpstr>
      <vt:lpstr>Agenda</vt:lpstr>
      <vt:lpstr>Basic Info – Summer Work</vt:lpstr>
      <vt:lpstr>Basic Info – Summer Work</vt:lpstr>
      <vt:lpstr>Basic Info – Intern/Trainee</vt:lpstr>
      <vt:lpstr>Eswatini</vt:lpstr>
      <vt:lpstr>Partners</vt:lpstr>
      <vt:lpstr>Eswatini</vt:lpstr>
      <vt:lpstr>Eswatini</vt:lpstr>
      <vt:lpstr>Eswatini</vt:lpstr>
      <vt:lpstr>chendricks@experienced-associates.com</vt:lpstr>
      <vt:lpstr>Dynamic delivery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Chad Hendricks</dc:creator>
  <cp:lastModifiedBy>Chad Hendricks</cp:lastModifiedBy>
  <cp:revision>8</cp:revision>
  <dcterms:created xsi:type="dcterms:W3CDTF">2024-04-10T21:42:04Z</dcterms:created>
  <dcterms:modified xsi:type="dcterms:W3CDTF">2024-05-14T19:26:04Z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