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4343400" cy="3429000"/>
  <p:notesSz cx="4343400" cy="3429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5755" y="1062990"/>
            <a:ext cx="3691890" cy="720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51510" y="1920240"/>
            <a:ext cx="3040380" cy="857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bg1"/>
                </a:solidFill>
                <a:latin typeface="Open Sans Extrabold"/>
                <a:cs typeface="Open Sans Extrabol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bg1"/>
                </a:solidFill>
                <a:latin typeface="Open Sans Extrabold"/>
                <a:cs typeface="Open Sans Extrabol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17170" y="788670"/>
            <a:ext cx="1889379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236851" y="788670"/>
            <a:ext cx="1889379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bg1"/>
                </a:solidFill>
                <a:latin typeface="Open Sans Extrabold"/>
                <a:cs typeface="Open Sans Extrabol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595" y="0"/>
            <a:ext cx="4336804" cy="33745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0"/>
            <a:ext cx="4343400" cy="3429000"/>
          </a:xfrm>
          <a:custGeom>
            <a:avLst/>
            <a:gdLst/>
            <a:ahLst/>
            <a:cxnLst/>
            <a:rect l="l" t="t" r="r" b="b"/>
            <a:pathLst>
              <a:path w="4343400" h="3429000">
                <a:moveTo>
                  <a:pt x="0" y="3429000"/>
                </a:moveTo>
                <a:lnTo>
                  <a:pt x="4343400" y="3429000"/>
                </a:lnTo>
                <a:lnTo>
                  <a:pt x="4343400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solidFill>
            <a:srgbClr val="010202">
              <a:alpha val="4699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8589" y="146964"/>
            <a:ext cx="3646220" cy="278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1" i="0">
                <a:solidFill>
                  <a:schemeClr val="bg1"/>
                </a:solidFill>
                <a:latin typeface="Open Sans Extrabold"/>
                <a:cs typeface="Open Sans Extrabol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7170" y="788670"/>
            <a:ext cx="390906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476756" y="3188970"/>
            <a:ext cx="1389888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17170" y="3188970"/>
            <a:ext cx="998982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127248" y="3188970"/>
            <a:ext cx="998982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8589" y="146964"/>
            <a:ext cx="3512185" cy="2781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30"/>
              <a:t>Recreation </a:t>
            </a:r>
            <a:r>
              <a:rPr dirty="0" spc="-15"/>
              <a:t>on </a:t>
            </a:r>
            <a:r>
              <a:rPr dirty="0" spc="-20"/>
              <a:t>the </a:t>
            </a:r>
            <a:r>
              <a:rPr dirty="0" spc="-30"/>
              <a:t>Raquette</a:t>
            </a:r>
            <a:r>
              <a:rPr dirty="0" spc="-210"/>
              <a:t> </a:t>
            </a:r>
            <a:r>
              <a:rPr dirty="0" spc="-35"/>
              <a:t>River</a:t>
            </a:r>
          </a:p>
        </p:txBody>
      </p:sp>
      <p:sp>
        <p:nvSpPr>
          <p:cNvPr id="3" name="object 3"/>
          <p:cNvSpPr/>
          <p:nvPr/>
        </p:nvSpPr>
        <p:spPr>
          <a:xfrm>
            <a:off x="166358" y="387445"/>
            <a:ext cx="3911600" cy="2581275"/>
          </a:xfrm>
          <a:custGeom>
            <a:avLst/>
            <a:gdLst/>
            <a:ahLst/>
            <a:cxnLst/>
            <a:rect l="l" t="t" r="r" b="b"/>
            <a:pathLst>
              <a:path w="3911600" h="2581275">
                <a:moveTo>
                  <a:pt x="3911172" y="2581186"/>
                </a:moveTo>
                <a:lnTo>
                  <a:pt x="0" y="2581186"/>
                </a:lnTo>
                <a:lnTo>
                  <a:pt x="0" y="0"/>
                </a:lnTo>
                <a:lnTo>
                  <a:pt x="3911172" y="0"/>
                </a:lnTo>
                <a:lnTo>
                  <a:pt x="3911172" y="2581186"/>
                </a:lnTo>
                <a:close/>
              </a:path>
            </a:pathLst>
          </a:custGeom>
          <a:ln w="1780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159292" y="488138"/>
            <a:ext cx="1762125" cy="1149985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65"/>
              </a:spcBef>
            </a:pPr>
            <a:r>
              <a:rPr dirty="0" u="sng" sz="900" spc="-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Town of</a:t>
            </a:r>
            <a:r>
              <a:rPr dirty="0" u="sng" sz="900" spc="-1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90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Potsdam</a:t>
            </a:r>
            <a:endParaRPr sz="900">
              <a:latin typeface="Calibri"/>
              <a:cs typeface="Calibri"/>
            </a:endParaRPr>
          </a:p>
          <a:p>
            <a:pPr marL="12700" marR="5715">
              <a:lnSpc>
                <a:spcPct val="102200"/>
              </a:lnSpc>
              <a:spcBef>
                <a:spcPts val="30"/>
              </a:spcBef>
            </a:pP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Sugar Island: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Sugar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Island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Day-Use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Area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Located on Sugar 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Island;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features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canoe access,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portage, picnic facilities,  fishing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access, and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hiking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trails and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schedule</a:t>
            </a:r>
            <a:r>
              <a:rPr dirty="0" sz="550" spc="-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whitewater.</a:t>
            </a:r>
            <a:endParaRPr sz="550">
              <a:latin typeface="Calibri"/>
              <a:cs typeface="Calibri"/>
            </a:endParaRPr>
          </a:p>
          <a:p>
            <a:pPr marL="12700" marR="5080">
              <a:lnSpc>
                <a:spcPct val="99800"/>
              </a:lnSpc>
            </a:pP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Day use parking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at P15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(northern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terminus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Red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Sandstone  Trail).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1.75 miles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trails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built on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peninsula. Shoreline 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trail along the Raquette River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the east, a cross-island trail  and a west trail along the tailrace.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trails are maintained 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walking,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jogging, snowshoeing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and cross-country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skiing.  </a:t>
            </a: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Hewittville: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Canoe portage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trail take-out river right</a:t>
            </a:r>
            <a:r>
              <a:rPr dirty="0" sz="550" spc="-9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above 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dam, put-in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river right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below dam. Day use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area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off  Hewittville</a:t>
            </a:r>
            <a:r>
              <a:rPr dirty="0" sz="55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Road.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59292" y="1664991"/>
            <a:ext cx="1723389" cy="3949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just" marL="12700" marR="5080">
              <a:lnSpc>
                <a:spcPct val="101499"/>
              </a:lnSpc>
              <a:spcBef>
                <a:spcPts val="135"/>
              </a:spcBef>
            </a:pP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Norwood: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Canoe portage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trail take-out river right above 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dam, put-in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river right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below powerhouse.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Boat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launch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parking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area river right above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dam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informational signs. 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Wheel chair accessible,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picnic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area,</a:t>
            </a:r>
            <a:r>
              <a:rPr dirty="0" sz="55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fishing.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59292" y="2086631"/>
            <a:ext cx="1731645" cy="31115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 marR="5080">
              <a:lnSpc>
                <a:spcPct val="102200"/>
              </a:lnSpc>
              <a:spcBef>
                <a:spcPts val="130"/>
              </a:spcBef>
            </a:pP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Unionville: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Canoe portage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take-out river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left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above the 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dam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with a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portage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trail and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put-in below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dame on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river 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left.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59292" y="2424448"/>
            <a:ext cx="1703705" cy="3949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135"/>
              </a:spcBef>
            </a:pP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Yaleville: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Canoe portage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trail take-out river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left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above 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dam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powerhouse, put-in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river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left below powerhouse.  Canoe or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cartop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launch/boat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access. canoe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portage, fishing 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picnic</a:t>
            </a:r>
            <a:r>
              <a:rPr dirty="0" sz="55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area.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69507" y="3029968"/>
            <a:ext cx="710812" cy="171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32268" y="3034407"/>
            <a:ext cx="577389" cy="1618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11886" y="489053"/>
            <a:ext cx="1705610" cy="810895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u="sng" sz="900" spc="-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Town of</a:t>
            </a:r>
            <a:r>
              <a:rPr dirty="0" u="sng" sz="900" spc="-1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900" spc="-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Colton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Colton: </a:t>
            </a:r>
            <a:r>
              <a:rPr dirty="0" sz="700" spc="-5" i="1">
                <a:solidFill>
                  <a:srgbClr val="FFFFFF"/>
                </a:solidFill>
                <a:latin typeface="Calibri"/>
                <a:cs typeface="Calibri"/>
              </a:rPr>
              <a:t>Scenic Overlook and</a:t>
            </a:r>
            <a:r>
              <a:rPr dirty="0" sz="700" spc="-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i="1">
                <a:solidFill>
                  <a:srgbClr val="FFFFFF"/>
                </a:solidFill>
                <a:latin typeface="Calibri"/>
                <a:cs typeface="Calibri"/>
              </a:rPr>
              <a:t>Portage</a:t>
            </a:r>
            <a:endParaRPr sz="700">
              <a:latin typeface="Calibri"/>
              <a:cs typeface="Calibri"/>
            </a:endParaRPr>
          </a:p>
          <a:p>
            <a:pPr marL="12700" marR="92075">
              <a:lnSpc>
                <a:spcPct val="100000"/>
              </a:lnSpc>
              <a:spcBef>
                <a:spcPts val="35"/>
              </a:spcBef>
            </a:pP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Roadside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parking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picnic facilities.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Portage  approximately 1.5 miles to canoe access area.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Southern 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terminus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Red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Sandstone Trail near scenic</a:t>
            </a:r>
            <a:r>
              <a:rPr dirty="0" sz="55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overlook.</a:t>
            </a:r>
            <a:endParaRPr sz="550">
              <a:latin typeface="Calibri"/>
              <a:cs typeface="Calibri"/>
            </a:endParaRPr>
          </a:p>
          <a:p>
            <a:pPr marL="12700">
              <a:lnSpc>
                <a:spcPts val="795"/>
              </a:lnSpc>
            </a:pP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Colton:</a:t>
            </a:r>
            <a:endParaRPr sz="7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35"/>
              </a:spcBef>
            </a:pP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Canoe or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cartop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boat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access, canoe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portage,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fishing off 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Riverside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Drive. Cartop launch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at west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bank on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Gulf</a:t>
            </a:r>
            <a:r>
              <a:rPr dirty="0" sz="55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Rd.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1886" y="1327044"/>
            <a:ext cx="1697989" cy="47625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Colton: </a:t>
            </a:r>
            <a:r>
              <a:rPr dirty="0" sz="700" spc="-5" i="1">
                <a:solidFill>
                  <a:srgbClr val="FFFFFF"/>
                </a:solidFill>
                <a:latin typeface="Calibri"/>
                <a:cs typeface="Calibri"/>
              </a:rPr>
              <a:t>Stone Valley</a:t>
            </a:r>
            <a:r>
              <a:rPr dirty="0" sz="700" spc="-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5" i="1">
                <a:solidFill>
                  <a:srgbClr val="FFFFFF"/>
                </a:solidFill>
                <a:latin typeface="Calibri"/>
                <a:cs typeface="Calibri"/>
              </a:rPr>
              <a:t>Trails</a:t>
            </a:r>
            <a:endParaRPr sz="7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35"/>
              </a:spcBef>
            </a:pP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Trail parallels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the river reach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each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side. Fishing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Hiking. Starting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at the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Colton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Power Plant, the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Stone Valley  hiking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trail winds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its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way along the Raquette river through  truly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spectacular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terrain. 7.5 mile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loop</a:t>
            </a:r>
            <a:r>
              <a:rPr dirty="0" sz="55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trail.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1886" y="1822480"/>
            <a:ext cx="1739900" cy="97790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u="sng" sz="900" spc="-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Town of</a:t>
            </a:r>
            <a:r>
              <a:rPr dirty="0" u="sng" sz="900" spc="-15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900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Pierrepont</a:t>
            </a:r>
            <a:endParaRPr sz="900">
              <a:latin typeface="Calibri"/>
              <a:cs typeface="Calibri"/>
            </a:endParaRPr>
          </a:p>
          <a:p>
            <a:pPr marL="12700" marR="65405">
              <a:lnSpc>
                <a:spcPct val="101800"/>
              </a:lnSpc>
              <a:spcBef>
                <a:spcPts val="35"/>
              </a:spcBef>
            </a:pP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Hannawa: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Canoe or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cartop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boat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access, canoe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portage,  fishing, picnic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area,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scenic overlook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scheduled 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whitewater.</a:t>
            </a:r>
            <a:endParaRPr sz="550">
              <a:latin typeface="Calibri"/>
              <a:cs typeface="Calibri"/>
            </a:endParaRPr>
          </a:p>
          <a:p>
            <a:pPr marL="12700">
              <a:lnSpc>
                <a:spcPts val="800"/>
              </a:lnSpc>
            </a:pP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Hannawa: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Red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Stone Trail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3.5 mile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hiking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trail that</a:t>
            </a:r>
            <a:r>
              <a:rPr dirty="0" sz="55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runs</a:t>
            </a:r>
            <a:endParaRPr sz="55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30"/>
              </a:spcBef>
            </a:pP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along the wild,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forested, left bank of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the Raquette River 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from Hannawa Falls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towards Potsdam. Includes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loop on  Sugar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Island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peninsula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with a canoe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launch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at the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north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end. 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Offers six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canoe/kayak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launching spots,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whitewater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put-ins,  picnic </a:t>
            </a:r>
            <a:r>
              <a:rPr dirty="0" sz="550">
                <a:solidFill>
                  <a:srgbClr val="FFFFFF"/>
                </a:solidFill>
                <a:latin typeface="Calibri"/>
                <a:cs typeface="Calibri"/>
              </a:rPr>
              <a:t>tables and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interpretive</a:t>
            </a:r>
            <a:r>
              <a:rPr dirty="0" sz="55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550" spc="-5">
                <a:solidFill>
                  <a:srgbClr val="FFFFFF"/>
                </a:solidFill>
                <a:latin typeface="Calibri"/>
                <a:cs typeface="Calibri"/>
              </a:rPr>
              <a:t>signage.</a:t>
            </a:r>
            <a:endParaRPr sz="5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GLEN CHRON The Chronicle Canoe 4.75x3.75 4c Canoe</dc:title>
  <dcterms:created xsi:type="dcterms:W3CDTF">2023-04-18T14:40:13Z</dcterms:created>
  <dcterms:modified xsi:type="dcterms:W3CDTF">2023-04-18T14:40:13Z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2021-04-15T00:00:00Z</vt:filetime>
  </property>
  <property fmtid="{D5CDD505-2E9C-101B-9397-08002B2CF9AE}" pid="3" name="Creator">
    <vt:lpwstr>Adobe Illustrator 25.2 (Windows)</vt:lpwstr>
  </property>
  <property fmtid="{D5CDD505-2E9C-101B-9397-08002B2CF9AE}" pid="4" name="LastSaved">
    <vt:filetime>2023-04-18T00:00:00Z</vt:filetime>
  </property>
</Properties>
</file>