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19" r:id="rId3"/>
    <p:sldId id="332" r:id="rId4"/>
    <p:sldId id="323" r:id="rId5"/>
    <p:sldId id="321" r:id="rId6"/>
    <p:sldId id="322" r:id="rId7"/>
    <p:sldId id="324" r:id="rId8"/>
    <p:sldId id="326" r:id="rId9"/>
    <p:sldId id="327" r:id="rId10"/>
    <p:sldId id="330" r:id="rId11"/>
    <p:sldId id="328" r:id="rId12"/>
    <p:sldId id="329" r:id="rId13"/>
    <p:sldId id="333" r:id="rId14"/>
    <p:sldId id="331" r:id="rId15"/>
    <p:sldId id="334" r:id="rId16"/>
    <p:sldId id="336" r:id="rId17"/>
    <p:sldId id="335" r:id="rId18"/>
    <p:sldId id="33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61" autoAdjust="0"/>
    <p:restoredTop sz="86441" autoAdjust="0"/>
  </p:normalViewPr>
  <p:slideViewPr>
    <p:cSldViewPr snapToGrid="0">
      <p:cViewPr varScale="1">
        <p:scale>
          <a:sx n="81" d="100"/>
          <a:sy n="81" d="100"/>
        </p:scale>
        <p:origin x="1194" y="90"/>
      </p:cViewPr>
      <p:guideLst/>
    </p:cSldViewPr>
  </p:slideViewPr>
  <p:outlineViewPr>
    <p:cViewPr>
      <p:scale>
        <a:sx n="33" d="100"/>
        <a:sy n="33" d="100"/>
      </p:scale>
      <p:origin x="0" y="-112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-13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7833A7-746C-26BB-E0A7-7BE87F5242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C5D0B-F876-AAEF-DCB5-50A1B52DDF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B2BF6-DFF2-475A-A42E-80491DBFE8A0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2487A-E909-5703-2997-027A6F4164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798A68-C677-49C9-FFDB-4E7AAEBCA7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2FEBD-E04A-4D6F-863E-4EF7B0CC0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7154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E6A9D-3E8F-4F51-9C10-54DC9BBA7CC0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02BA5-0AD8-42C1-B9A3-75FDECC7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2747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02BA5-0AD8-42C1-B9A3-75FDECC7AC05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FFFC1-0290-FDE7-FF98-74B8333F808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64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67C7D-CF36-818E-5E20-0C076CA65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E43623-C16B-957D-191A-98C8BFC792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BD1E4D-1445-DA4D-64DF-D377FADFE6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B648B8-F2A1-848D-F5C7-A00C0A3108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D9FEF-631C-5CF3-98CC-04CF1EA720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02BA5-0AD8-42C1-B9A3-75FDECC7AC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94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787ED-A30B-D400-756A-B93B6F1FE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379B84-C3EC-6F17-3888-5467013E09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11FFDE-2A76-384F-D26C-2BBFBEEDC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030130-9B58-7669-81DD-35BD0D92F6E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34D7FD-99F8-21E3-A2D1-3CC6CCFB97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02BA5-0AD8-42C1-B9A3-75FDECC7AC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86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389DC-1C3F-CD6F-12C4-F7BBB3C1D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A8312C-22B6-ABFB-7339-50EE1420C1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EBF288-1803-F144-272B-67CD960F03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E5A74-154B-C581-71C8-B49F696F68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9C583-60B4-C483-16EB-F08F50EBEA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02BA5-0AD8-42C1-B9A3-75FDECC7AC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01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19D3E-05F5-B82E-3FF9-5B4146096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612962-45C7-97CD-6E92-5EEFC213FC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100F25-70A8-79DC-FFC1-FFD675898E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502601-6D8C-5925-9D47-70E4B75E03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B152D-93F8-20BB-EFED-153431A887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02BA5-0AD8-42C1-B9A3-75FDECC7AC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10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3CC5E-B4B6-4FA2-8D16-6B2394B19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B85452-9CFD-537A-E3BD-F8A958511D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013E21-9073-C1FB-62CF-C95A5A1887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ADEDF4-05BD-21E2-D540-B04CBE2721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D0C2E-2122-7153-C151-177BF573FA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02BA5-0AD8-42C1-B9A3-75FDECC7AC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51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C9AE2-2EE3-5F3D-F922-45CCE14DA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91823B-00C3-3818-1E2F-BFC2613274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9DA97F-66D1-68F0-64BC-A41D9497D6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CA6192-CB62-2127-A36F-56B3A932B8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8D9B7D-01B4-64AF-0219-08A1D7CBD9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02BA5-0AD8-42C1-B9A3-75FDECC7AC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7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02BA5-0AD8-42C1-B9A3-75FDECC7AC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00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02BA5-0AD8-42C1-B9A3-75FDECC7AC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08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02BA5-0AD8-42C1-B9A3-75FDECC7AC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70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C98E6-EA08-0E8C-3800-3791C782E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1B52CB-7A20-BFE7-40BD-CF86F99612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D083B8-EBAE-84C4-1E36-55C63F2015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174128-7D7E-5B7F-650E-DB663FFB533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5A0714-2574-E67F-6024-F6C0C0F7A6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02BA5-0AD8-42C1-B9A3-75FDECC7AC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95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B2F88-946B-BD1A-572C-AAD89B2A5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A7526A-294C-153A-3738-784E9F8739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DA4341-6A2D-1353-284F-646C3BCDC2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981A8-3219-8F10-34A2-4E46EAB1F03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C85EA-3367-B570-9996-AFDCB7556D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02BA5-0AD8-42C1-B9A3-75FDECC7AC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2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434F1-CDFB-54AD-EBDC-EE5A9D533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420CAA-3461-BBC3-3E33-2E86A9E2F0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1855D4-33D5-1BAB-7006-7BB3DD19DE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74746-4AE3-D5EE-A767-34D16DABC79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14114-CCB7-F9CF-1E53-CCB0F847F8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02BA5-0AD8-42C1-B9A3-75FDECC7AC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1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C43C7-36E6-9A0B-1FAC-CFC5A1348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05B0BA-4322-838D-DF74-F516195893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790BC7-99A7-DA05-5C59-848AC0EC7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63CF5-FD77-3B49-DE26-6DF4CE2D3B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F62509-8932-71BB-98F2-046B80B325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02BA5-0AD8-42C1-B9A3-75FDECC7AC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90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39C09-2370-49F9-9653-E7B2F0F07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6FF514-348F-3EF8-1620-BBDA9B696E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B97FB8-D70C-88A8-FDC6-DBC4237EA2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3423C-51DF-2750-E1C5-FA11C88EDA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1A4A8-CF27-78C3-F5EA-3D53BA8BB8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02BA5-0AD8-42C1-B9A3-75FDECC7AC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02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FB6F6-729C-4E3B-B583-750D25205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EE5BD5-76C4-4293-A3CD-5549A2832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4D427-39F7-4901-808C-CF8E211F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7B17-4C3E-43A3-A8C4-FAE7D7C68CB9}" type="datetime1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E10D6-8972-4949-AEF7-C839647B4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158FA-3241-4E58-91E1-408676136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B654-8EF7-4F2C-A29B-4986BBE7C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048B0-ACFE-4B39-8594-53838A65D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E76ADD-BDC1-4C53-8EBD-4CBD98EE9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F4E7A-28E1-47CD-913A-2F70B67EE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C693-3C3F-49A3-B98F-6E5362642872}" type="datetime1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4F1F9-E321-47AC-9056-86A665ACF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7BB04-D16A-440A-A675-65F2EB21F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B654-8EF7-4F2C-A29B-4986BBE7C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1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06C03-57BF-421B-B6C3-A929981040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2C871F-8941-41B3-B6CA-3E3419B6C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D7BD7-86BE-4F98-9A79-68021A64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56764-941D-43DA-941A-59B29DBC1FAC}" type="datetime1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2E13D-B1EA-4745-9CFF-FFFFBC3B6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73555-A1AC-489A-A71E-4E0E1D1A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B654-8EF7-4F2C-A29B-4986BBE7C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4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4BDC1-EA2C-408E-BEE7-3382B3316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FACF0-ADAD-4D9B-B581-DC8A58A30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0D885-CF85-4DCC-9202-3A463EE1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0186-BB15-44CD-967F-1B6CD2AC5D13}" type="datetime1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3D972-F8F2-4240-A180-2FA1BC427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29271-1242-44F8-91EA-E6137378D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B654-8EF7-4F2C-A29B-4986BBE7C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8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7D5F3-4AC2-4D30-ABE2-99A65E9BA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DDC8A-1326-43AC-8275-94447D4CE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512CC-E235-47AD-8D87-65840DD40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C636-4FAB-4792-90C8-6A457F3225F9}" type="datetime1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0D773-60A3-47DB-89F6-4AE8890B3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4C9DB-19F4-4E97-80A0-EB3F91F5C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B654-8EF7-4F2C-A29B-4986BBE7C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8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C837F-2454-4BF8-B1C3-E7EADC4B5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582C8-9E1F-4B53-AE9C-B0AC40AB6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CB69D0-7DDA-4018-8F7F-E3C2012DE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8BA607-FC93-4E2E-8DA4-8056EACF9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3E1F-8EAB-40D2-89C7-3DAF0812006C}" type="datetime1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58CF8-DB8D-48AC-B9B8-6964674AA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FF5BD-70BD-4534-BD4C-78E876771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B654-8EF7-4F2C-A29B-4986BBE7C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5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4D6CB-5F37-45C2-9985-0B7EE834A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A63CA-D9CD-47A3-9E28-0BA86554E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7126E-AB14-405A-AB63-2C35CFB69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4E820E-48B8-451E-997F-1DA0DAD47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57B326-807E-4DA9-B5F4-3BE47F6BB7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BACAB0-482A-441E-A2B0-713AB8755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31B2-D9F9-471C-89A5-F1A6F9B4D46F}" type="datetime1">
              <a:rPr lang="en-US" smtClean="0"/>
              <a:t>11/3/2024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249FAA-5BF3-4955-A576-F4F2D5F62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8A7102-D391-4B93-BB8F-7904B9466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B654-8EF7-4F2C-A29B-4986BBE7C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8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04AF9-13CD-4C48-BE2C-DE0172A47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937775-5A14-4C65-A6C4-660909EC8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F13C-09DE-4DD7-9F97-235C6AA4A13A}" type="datetime1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A6FED5-4001-403B-A3B1-6FA86BF0C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468DE-93CC-43BA-BB1D-2BD546AE1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B654-8EF7-4F2C-A29B-4986BBE7C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87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FBE693-1B9A-4822-9374-8E1BD287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CC22-C577-46C4-8AF2-D761F883DF0B}" type="datetime1">
              <a:rPr lang="en-US" smtClean="0"/>
              <a:t>11/3/2024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CC186-05B8-405E-B297-AA8D94CE0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E0463-47F7-47EF-A0A2-4F052FA7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B654-8EF7-4F2C-A29B-4986BBE7C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96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CAC45-97A6-4B8B-BD44-AE4C8E2AA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D93F5-3D65-4FE0-896D-52358C140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DC571-7DB8-430F-ACB2-FBF0E295D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979108-38AB-43D5-BCC2-5432D1D8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1271-A278-4AE4-B508-BC6C2429A9B0}" type="datetime1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6EAF2-592B-49B4-9C10-A1EC938D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5118A-BADE-4360-8A49-A67B90DBE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B654-8EF7-4F2C-A29B-4986BBE7C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2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82702-CAF2-447A-8B7D-8E20C29D5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CCF5FA-AE0C-432B-AC0E-E216ADBB9A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3EECF-6EA0-4EF5-90F6-4B5D03985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3AC24-CCC7-4DAC-A1E0-05713E8CA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5E28-A3DB-436E-B830-D32183BF9203}" type="datetime1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A30C-D64C-4798-A26A-543E9267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DD12F3-4AB0-42EC-BF6B-7E570914E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B654-8EF7-4F2C-A29B-4986BBE7C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5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E723C3-7C60-4100-A094-4F21C61A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EAED0-83B4-4744-93A5-1141757A2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0E687-F441-4A34-AEFC-37ED2A9A4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7A4B9-EB06-466F-8C17-F4CC330A7F86}" type="datetime1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79D4D-1C21-4A25-A04B-89817125C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0509D-2329-4FAD-B75B-FB2E6C1C8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1B654-8EF7-4F2C-A29B-4986BBE7C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5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www.seroundtable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F03FE-19E9-4122-ACA5-4FCDC94A7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902" y="1495219"/>
            <a:ext cx="9785503" cy="1757189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latin typeface="Montserrat" panose="00000500000000000000" pitchFamily="2" charset="0"/>
              </a:rPr>
              <a:t>Intro to Search Engine Optimization (SEO)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A6B7C1-3B74-4DC9-9F06-C7819A023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149" y="4970258"/>
            <a:ext cx="10678192" cy="139041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Montserrat" panose="00000500000000000000" pitchFamily="2" charset="0"/>
              </a:rPr>
              <a:t>Elissa Mitchell</a:t>
            </a:r>
          </a:p>
          <a:p>
            <a:pPr algn="l"/>
            <a:r>
              <a:rPr lang="en-US" dirty="0">
                <a:latin typeface="Montserrat" panose="00000500000000000000" pitchFamily="2" charset="0"/>
              </a:rPr>
              <a:t>Digital Marketing Manager</a:t>
            </a:r>
          </a:p>
          <a:p>
            <a:pPr algn="l"/>
            <a:r>
              <a:rPr lang="en-US" dirty="0">
                <a:latin typeface="Montserrat" panose="00000500000000000000" pitchFamily="2" charset="0"/>
              </a:rPr>
              <a:t>Corporate Communications, Inc.</a:t>
            </a:r>
          </a:p>
        </p:txBody>
      </p:sp>
      <p:pic>
        <p:nvPicPr>
          <p:cNvPr id="8" name="Picture 7" descr="A colorful text with a graph and arrow&#10;&#10;Description automatically generated">
            <a:extLst>
              <a:ext uri="{FF2B5EF4-FFF2-40B4-BE49-F238E27FC236}">
                <a16:creationId xmlns:a16="http://schemas.microsoft.com/office/drawing/2014/main" id="{F0C36AFB-E545-B4B4-01C1-A958BD59B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45" y="1659381"/>
            <a:ext cx="6201399" cy="519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93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393CE0-DAB9-3416-C74B-2E57EB9E3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DAC7C-C76D-2E70-3A26-CD12FD3F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58" y="136526"/>
            <a:ext cx="9201404" cy="1053089"/>
          </a:xfrm>
        </p:spPr>
        <p:txBody>
          <a:bodyPr>
            <a:normAutofit/>
          </a:bodyPr>
          <a:lstStyle/>
          <a:p>
            <a:r>
              <a:rPr lang="en-US" sz="3600" b="1" dirty="0"/>
              <a:t>Content – Ongoing Development</a:t>
            </a:r>
            <a:endParaRPr lang="en-US" sz="28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DBAA5-064D-C26C-C8FF-0994CEA9F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B654-8EF7-4F2C-A29B-4986BBE7CF6F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9B31BF-1529-ABCA-8513-A4408FB5E4CB}"/>
              </a:ext>
            </a:extLst>
          </p:cNvPr>
          <p:cNvSpPr txBox="1"/>
          <p:nvPr/>
        </p:nvSpPr>
        <p:spPr>
          <a:xfrm>
            <a:off x="713157" y="1023360"/>
            <a:ext cx="7504568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/>
              <a:t>Types of Content</a:t>
            </a:r>
            <a:br>
              <a:rPr lang="en-US" sz="1900" dirty="0"/>
            </a:br>
            <a:endParaRPr lang="en-US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Evergreen Content – Content that remains relevant and valuable over time; not time-sensitive – usually an additional page on the website that provides deeper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Blog Posts – Informational content that can be timely, but not news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News Posts – Timely posts that provide news about the business or organization or related products /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r>
              <a:rPr lang="en-US" sz="1900" b="1" dirty="0"/>
              <a:t>How to Choose Content</a:t>
            </a:r>
            <a:br>
              <a:rPr lang="en-US" sz="1900" dirty="0"/>
            </a:br>
            <a:endParaRPr lang="en-US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Focus on keywords the site is not yet ranking on / has a lower 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Answer questions that are being asked – could result in featured snippet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Consider your target audience – and Google It!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Search the keyword, what are others writing, can you answer / write about it better?</a:t>
            </a:r>
          </a:p>
          <a:p>
            <a:endParaRPr lang="en-US" sz="1900" dirty="0"/>
          </a:p>
          <a:p>
            <a:r>
              <a:rPr lang="en-US" sz="1900" b="1" i="1" dirty="0"/>
              <a:t>All Content Should be Unique and Quality</a:t>
            </a:r>
          </a:p>
          <a:p>
            <a:endParaRPr lang="en-US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endParaRPr lang="en-US" sz="1900" dirty="0"/>
          </a:p>
          <a:p>
            <a:endParaRPr lang="en-US" sz="1900" dirty="0"/>
          </a:p>
          <a:p>
            <a:endParaRPr lang="en-US" sz="1900" dirty="0"/>
          </a:p>
        </p:txBody>
      </p:sp>
      <p:pic>
        <p:nvPicPr>
          <p:cNvPr id="5" name="Picture 4" descr="A close-up of several papers&#10;&#10;Description automatically generated">
            <a:extLst>
              <a:ext uri="{FF2B5EF4-FFF2-40B4-BE49-F238E27FC236}">
                <a16:creationId xmlns:a16="http://schemas.microsoft.com/office/drawing/2014/main" id="{58114E81-84DA-1D3B-136F-A136E7874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412" y="1637064"/>
            <a:ext cx="4197576" cy="419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9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0DEC26-556C-5914-FB15-12CDD837C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A322-3CC0-2216-5820-BF062D220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58" y="136526"/>
            <a:ext cx="9201404" cy="1181635"/>
          </a:xfrm>
        </p:spPr>
        <p:txBody>
          <a:bodyPr>
            <a:normAutofit/>
          </a:bodyPr>
          <a:lstStyle/>
          <a:p>
            <a:r>
              <a:rPr lang="en-US" sz="3600" b="1" dirty="0"/>
              <a:t>Off-Page SEO</a:t>
            </a:r>
            <a:endParaRPr lang="en-US" sz="28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1FC3C-B8DC-2808-8A93-E5B5090F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B654-8EF7-4F2C-A29B-4986BBE7CF6F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ACE205-8679-05A7-BCE4-80E95C81B546}"/>
              </a:ext>
            </a:extLst>
          </p:cNvPr>
          <p:cNvSpPr txBox="1"/>
          <p:nvPr/>
        </p:nvSpPr>
        <p:spPr>
          <a:xfrm>
            <a:off x="713159" y="1189615"/>
            <a:ext cx="9737128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/>
              <a:t>Link Building</a:t>
            </a:r>
          </a:p>
          <a:p>
            <a:endParaRPr lang="en-US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Create content that is worth lining 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Share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Reach out to other websites to share your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Invite a guest blogger / writer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Public relations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r>
              <a:rPr lang="en-US" sz="1900" b="1" dirty="0"/>
              <a:t>Social Media</a:t>
            </a:r>
          </a:p>
          <a:p>
            <a:endParaRPr lang="en-US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Share your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Utilize keywords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Engage influencers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Use hashtags (though waning influence)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endParaRPr lang="en-US" sz="1900" dirty="0"/>
          </a:p>
          <a:p>
            <a:endParaRPr lang="en-US" sz="1900" dirty="0"/>
          </a:p>
          <a:p>
            <a:endParaRPr lang="en-US" sz="1900" dirty="0"/>
          </a:p>
        </p:txBody>
      </p:sp>
      <p:pic>
        <p:nvPicPr>
          <p:cNvPr id="5" name="Picture 4" descr="A group of colorful chat bubbles&#10;&#10;Description automatically generated">
            <a:extLst>
              <a:ext uri="{FF2B5EF4-FFF2-40B4-BE49-F238E27FC236}">
                <a16:creationId xmlns:a16="http://schemas.microsoft.com/office/drawing/2014/main" id="{A6470CDE-532B-AFD4-B725-DC8B006AF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853" y="1189615"/>
            <a:ext cx="4713947" cy="471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0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744BBF-DD2C-501D-80AC-1389763BD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DBD07-7BC7-7288-163D-B3FB5F180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58" y="136526"/>
            <a:ext cx="9201404" cy="1181635"/>
          </a:xfrm>
        </p:spPr>
        <p:txBody>
          <a:bodyPr>
            <a:normAutofit/>
          </a:bodyPr>
          <a:lstStyle/>
          <a:p>
            <a:r>
              <a:rPr lang="en-US" sz="3600" b="1" dirty="0"/>
              <a:t>SEO - Today and the Future</a:t>
            </a:r>
            <a:endParaRPr lang="en-US" sz="28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DB960-44AE-A0EB-610E-9D7D942A8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B654-8EF7-4F2C-A29B-4986BBE7CF6F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C48E79-0FF7-A19B-4BBF-78126B73EF8A}"/>
              </a:ext>
            </a:extLst>
          </p:cNvPr>
          <p:cNvSpPr txBox="1"/>
          <p:nvPr/>
        </p:nvSpPr>
        <p:spPr>
          <a:xfrm>
            <a:off x="713158" y="1189615"/>
            <a:ext cx="6661419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/>
              <a:t>Google and Search Results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Algorithm updates – always happening (</a:t>
            </a:r>
            <a:r>
              <a:rPr lang="en-US" sz="1900" dirty="0">
                <a:hlinkClick r:id="rId4"/>
              </a:rPr>
              <a:t>www.seroundtable.com</a:t>
            </a:r>
            <a:r>
              <a:rPr lang="en-US" sz="19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Search results – continuous testing (elimination and reinstatement of pages, domination of shopping results)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r>
              <a:rPr lang="en-US" sz="1900" b="1" dirty="0"/>
              <a:t>Keywords and Keyword Trends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Keywords </a:t>
            </a:r>
            <a:r>
              <a:rPr lang="en-US" sz="1900" strike="sngStrike" dirty="0"/>
              <a:t>can</a:t>
            </a:r>
            <a:r>
              <a:rPr lang="en-US" sz="1900" dirty="0"/>
              <a:t> will change over time; continue to monitor – use Google trends to help</a:t>
            </a:r>
          </a:p>
          <a:p>
            <a:endParaRPr lang="en-US" sz="1900" dirty="0"/>
          </a:p>
          <a:p>
            <a:r>
              <a:rPr lang="en-US" sz="1900" b="1" dirty="0"/>
              <a:t>Impacts of AI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AI can be helpful, but don’t rely on it to create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Use AI as a basis for content, determining topics of focus, etc., but make your 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AI is changing search – search results, search reliability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endParaRPr lang="en-US" sz="1900" dirty="0"/>
          </a:p>
          <a:p>
            <a:endParaRPr lang="en-US" sz="1900" dirty="0"/>
          </a:p>
          <a:p>
            <a:endParaRPr lang="en-US" sz="1900" dirty="0"/>
          </a:p>
        </p:txBody>
      </p:sp>
      <p:pic>
        <p:nvPicPr>
          <p:cNvPr id="5" name="Picture 4" descr="A pink crystal ball with stars on it&#10;&#10;Description automatically generated">
            <a:extLst>
              <a:ext uri="{FF2B5EF4-FFF2-40B4-BE49-F238E27FC236}">
                <a16:creationId xmlns:a16="http://schemas.microsoft.com/office/drawing/2014/main" id="{64D3F0E4-841F-53A8-0247-ED283473F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125" y="1592819"/>
            <a:ext cx="4488873" cy="448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CB720D-634B-45A2-382E-6E9C139B4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0C3B5-65D9-98DB-270F-F07017C69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58" y="136526"/>
            <a:ext cx="9201404" cy="1181635"/>
          </a:xfrm>
        </p:spPr>
        <p:txBody>
          <a:bodyPr>
            <a:normAutofit/>
          </a:bodyPr>
          <a:lstStyle/>
          <a:p>
            <a:r>
              <a:rPr lang="en-US" sz="3600" b="1" dirty="0"/>
              <a:t>Case Study</a:t>
            </a:r>
            <a:endParaRPr lang="en-US" sz="28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C05AB-3064-F110-C782-4EFF7A8FD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B654-8EF7-4F2C-A29B-4986BBE7CF6F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324E00-8A27-6694-89BE-A426F6D19C82}"/>
              </a:ext>
            </a:extLst>
          </p:cNvPr>
          <p:cNvSpPr txBox="1"/>
          <p:nvPr/>
        </p:nvSpPr>
        <p:spPr>
          <a:xfrm>
            <a:off x="713159" y="1351508"/>
            <a:ext cx="6103278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/>
              <a:t>About the Subject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Existing website client who had recently re-designed their website and wanted to begin SEO as a part of the redesign</a:t>
            </a:r>
          </a:p>
          <a:p>
            <a:endParaRPr lang="en-US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Service-oriented business in a relatively competitive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Local business, but can work throughout New York State</a:t>
            </a:r>
          </a:p>
          <a:p>
            <a:endParaRPr lang="en-US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Website has been established for many years but had very little done with regards to SEO so there was a lot of opportunity for optimization</a:t>
            </a:r>
          </a:p>
          <a:p>
            <a:endParaRPr lang="en-US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SEO work began in the summer of 2023</a:t>
            </a:r>
          </a:p>
          <a:p>
            <a:endParaRPr lang="en-US" sz="1900" dirty="0"/>
          </a:p>
        </p:txBody>
      </p:sp>
      <p:pic>
        <p:nvPicPr>
          <p:cNvPr id="5" name="Picture 4" descr="A magnifying glass over a paper&#10;&#10;Description automatically generated">
            <a:extLst>
              <a:ext uri="{FF2B5EF4-FFF2-40B4-BE49-F238E27FC236}">
                <a16:creationId xmlns:a16="http://schemas.microsoft.com/office/drawing/2014/main" id="{FA66D16E-29B1-48B8-3729-515FCE9B2C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190" y="1475988"/>
            <a:ext cx="5062924" cy="506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94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2CE2AD-46B8-2714-DA61-1B537DA5F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FC04D-5045-EAF5-6E9D-57FD658E9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58" y="136526"/>
            <a:ext cx="9201404" cy="1181635"/>
          </a:xfrm>
        </p:spPr>
        <p:txBody>
          <a:bodyPr>
            <a:normAutofit/>
          </a:bodyPr>
          <a:lstStyle/>
          <a:p>
            <a:r>
              <a:rPr lang="en-US" sz="3600" b="1" dirty="0"/>
              <a:t>Case Study</a:t>
            </a:r>
            <a:endParaRPr lang="en-US" sz="28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C4B42-A153-E863-8D42-3434B85C6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B654-8EF7-4F2C-A29B-4986BBE7CF6F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A55914-46BB-6FB0-3200-876F8231C5D3}"/>
              </a:ext>
            </a:extLst>
          </p:cNvPr>
          <p:cNvSpPr txBox="1"/>
          <p:nvPr/>
        </p:nvSpPr>
        <p:spPr>
          <a:xfrm>
            <a:off x="713159" y="1189615"/>
            <a:ext cx="6680221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/>
              <a:t>Process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Began with extensive keyword research to identify keywords of focus in the client’s major service areas; used our paid keyword research tool, Google Keyword Planner, Google search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Performed competitive analysis to make sure keywords were relevant, to determine who competitors are from a search perspective, and review the search engine results pages “landscape” to finalize keywords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Began initial on-page optimization (technical SEO had been addressed with site redesign) by implementing identified keywords into titles, meta descriptions, and already established page content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Ran an initial SEO report including details on website traffic sources, page traffic and engagement, conversion tracking, and keyword position tracking</a:t>
            </a:r>
          </a:p>
          <a:p>
            <a:endParaRPr lang="en-US" sz="1900" dirty="0"/>
          </a:p>
        </p:txBody>
      </p:sp>
      <p:pic>
        <p:nvPicPr>
          <p:cNvPr id="5" name="Picture 4" descr="A puzzle piece in a circle&#10;&#10;Description automatically generated">
            <a:extLst>
              <a:ext uri="{FF2B5EF4-FFF2-40B4-BE49-F238E27FC236}">
                <a16:creationId xmlns:a16="http://schemas.microsoft.com/office/drawing/2014/main" id="{0C1AA4F0-CED3-F6FD-A769-2A0C82ADB1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265" y="1318161"/>
            <a:ext cx="5166735" cy="516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4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072311-596E-915D-FA13-9622733B3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10FD4-24E6-27E3-BC75-DF34FBCF1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58" y="136526"/>
            <a:ext cx="9201404" cy="1181635"/>
          </a:xfrm>
        </p:spPr>
        <p:txBody>
          <a:bodyPr>
            <a:normAutofit/>
          </a:bodyPr>
          <a:lstStyle/>
          <a:p>
            <a:r>
              <a:rPr lang="en-US" sz="3600" b="1" dirty="0"/>
              <a:t>Case Study</a:t>
            </a:r>
            <a:endParaRPr lang="en-US" sz="28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1BB2C-851F-016F-1D81-887F0E802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B654-8EF7-4F2C-A29B-4986BBE7CF6F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B201A-4ADA-293D-AE89-55E898832483}"/>
              </a:ext>
            </a:extLst>
          </p:cNvPr>
          <p:cNvSpPr txBox="1"/>
          <p:nvPr/>
        </p:nvSpPr>
        <p:spPr>
          <a:xfrm>
            <a:off x="713158" y="1076978"/>
            <a:ext cx="980838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Results</a:t>
            </a:r>
          </a:p>
          <a:p>
            <a:endParaRPr lang="en-US" sz="1000" dirty="0"/>
          </a:p>
          <a:p>
            <a:r>
              <a:rPr lang="en-US" sz="1900" dirty="0"/>
              <a:t>Organic Search increased 80% - November 1-October 31, 2024 vs November 1-October 31, 2023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BC2E17DB-66B4-A667-AB0E-812A148FB0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58" y="2088833"/>
            <a:ext cx="10414021" cy="454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65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0A34CF-1D7F-497D-D0E4-D1BEF532B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07C22-6B11-05C1-4799-1956E7AE3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58" y="136526"/>
            <a:ext cx="9201404" cy="1181635"/>
          </a:xfrm>
        </p:spPr>
        <p:txBody>
          <a:bodyPr>
            <a:normAutofit/>
          </a:bodyPr>
          <a:lstStyle/>
          <a:p>
            <a:r>
              <a:rPr lang="en-US" sz="3600" b="1" dirty="0"/>
              <a:t>Case Study</a:t>
            </a:r>
            <a:endParaRPr lang="en-US" sz="28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4A32B-0592-1E4C-7B14-AE67B1AE1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B654-8EF7-4F2C-A29B-4986BBE7CF6F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F2AFE8-2DA9-7314-8A12-8338DAA417EE}"/>
              </a:ext>
            </a:extLst>
          </p:cNvPr>
          <p:cNvSpPr txBox="1"/>
          <p:nvPr/>
        </p:nvSpPr>
        <p:spPr>
          <a:xfrm>
            <a:off x="713158" y="1053227"/>
            <a:ext cx="98083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Results</a:t>
            </a:r>
          </a:p>
          <a:p>
            <a:endParaRPr lang="en-US" sz="1000" dirty="0"/>
          </a:p>
          <a:p>
            <a:r>
              <a:rPr lang="en-US" sz="1900" dirty="0"/>
              <a:t>Leads increased 141% - July 15-October 31, 2024 vs July 15-October 31, 2023 </a:t>
            </a:r>
          </a:p>
          <a:p>
            <a:r>
              <a:rPr lang="en-US" sz="1400" dirty="0"/>
              <a:t>(leads not tracked prior to initial optimization and setup)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90177F6-A608-7619-71E7-6253BFC78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34862"/>
            <a:ext cx="10051017" cy="448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75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4795C3-FECF-B21B-3088-D6A345527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4800-4B4D-DEA8-0CB4-08026433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58" y="136526"/>
            <a:ext cx="9201404" cy="1181635"/>
          </a:xfrm>
        </p:spPr>
        <p:txBody>
          <a:bodyPr>
            <a:normAutofit/>
          </a:bodyPr>
          <a:lstStyle/>
          <a:p>
            <a:r>
              <a:rPr lang="en-US" sz="3600" b="1" dirty="0"/>
              <a:t>Case Study</a:t>
            </a:r>
            <a:endParaRPr lang="en-US" sz="28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D6993-6E29-9CF6-5039-F9E5EB12A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B654-8EF7-4F2C-A29B-4986BBE7CF6F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158F44-0AA3-E0C0-F2CF-7792716DA98C}"/>
              </a:ext>
            </a:extLst>
          </p:cNvPr>
          <p:cNvSpPr txBox="1"/>
          <p:nvPr/>
        </p:nvSpPr>
        <p:spPr>
          <a:xfrm>
            <a:off x="713158" y="1128155"/>
            <a:ext cx="1098403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/>
              <a:t>Results</a:t>
            </a:r>
            <a:endParaRPr lang="en-US" sz="1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0710CB-7794-C315-602C-BAFA7AFD595F}"/>
              </a:ext>
            </a:extLst>
          </p:cNvPr>
          <p:cNvSpPr txBox="1"/>
          <p:nvPr/>
        </p:nvSpPr>
        <p:spPr>
          <a:xfrm>
            <a:off x="713158" y="3266401"/>
            <a:ext cx="10874860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00" dirty="0"/>
          </a:p>
          <a:p>
            <a:r>
              <a:rPr lang="en-US" sz="1900" dirty="0"/>
              <a:t>One of the biggest SEO goals is to increase traffic from related service area keywords – from Google Search Console data – August-October 2024 vs August-October 2023, clicks from service-related keywords increased by 1,150%</a:t>
            </a:r>
          </a:p>
          <a:p>
            <a:endParaRPr lang="en-US" sz="1900" dirty="0"/>
          </a:p>
          <a:p>
            <a:r>
              <a:rPr lang="en-US" sz="1900" b="1" dirty="0"/>
              <a:t>On-Going Work</a:t>
            </a:r>
          </a:p>
          <a:p>
            <a:endParaRPr lang="en-US" sz="1000" dirty="0"/>
          </a:p>
          <a:p>
            <a:r>
              <a:rPr lang="en-US" sz="1900" dirty="0"/>
              <a:t>Continue to meet with the client ongoing with an updated report and identification of further action items to help improve SEO based on results – examples of action items  include further content development, adjusting of pages based on engagement, further adjustment of on-page SEO based on keyword performance</a:t>
            </a:r>
          </a:p>
        </p:txBody>
      </p:sp>
      <p:pic>
        <p:nvPicPr>
          <p:cNvPr id="10" name="Picture 9" descr="A screenshot of a blue and white screen&#10;&#10;Description automatically generated">
            <a:extLst>
              <a:ext uri="{FF2B5EF4-FFF2-40B4-BE49-F238E27FC236}">
                <a16:creationId xmlns:a16="http://schemas.microsoft.com/office/drawing/2014/main" id="{59DF792D-33AE-5559-6A93-C6FBA95D2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40" y="1556872"/>
            <a:ext cx="4213160" cy="17095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0DD13C-7BB6-CC70-54A4-E2A9D3CFE05B}"/>
              </a:ext>
            </a:extLst>
          </p:cNvPr>
          <p:cNvSpPr txBox="1"/>
          <p:nvPr/>
        </p:nvSpPr>
        <p:spPr>
          <a:xfrm>
            <a:off x="713158" y="1556872"/>
            <a:ext cx="617453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/>
              <a:t>From Google Search Console – organic traffic from Google only.</a:t>
            </a:r>
          </a:p>
          <a:p>
            <a:endParaRPr lang="en-US" sz="1900" dirty="0"/>
          </a:p>
          <a:p>
            <a:r>
              <a:rPr lang="en-US" sz="1900" dirty="0"/>
              <a:t>Clicks increased: 111%</a:t>
            </a:r>
          </a:p>
          <a:p>
            <a:endParaRPr lang="en-US" sz="1900" dirty="0"/>
          </a:p>
          <a:p>
            <a:r>
              <a:rPr lang="en-US" sz="1900" dirty="0"/>
              <a:t>Impressions increased: 74%</a:t>
            </a:r>
          </a:p>
        </p:txBody>
      </p:sp>
    </p:spTree>
    <p:extLst>
      <p:ext uri="{BB962C8B-B14F-4D97-AF65-F5344CB8AC3E}">
        <p14:creationId xmlns:p14="http://schemas.microsoft.com/office/powerpoint/2010/main" val="1174500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974F2A-E9C1-D2A5-491E-4E48CAE9B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4C1DC-AC69-BBA5-C7DD-2E16B0AC8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58" y="136525"/>
            <a:ext cx="10640642" cy="6584949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Thank You!</a:t>
            </a:r>
            <a:br>
              <a:rPr lang="en-US" sz="6000" b="1" dirty="0"/>
            </a:br>
            <a:br>
              <a:rPr lang="en-US" sz="6000" b="1" dirty="0"/>
            </a:br>
            <a:r>
              <a:rPr lang="en-US" sz="6000" b="1" dirty="0"/>
              <a:t>Questions?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5958E-4A6B-6303-BD44-6C77FE18E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B654-8EF7-4F2C-A29B-4986BBE7CF6F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A yellow note with black text&#10;&#10;Description automatically generated">
            <a:extLst>
              <a:ext uri="{FF2B5EF4-FFF2-40B4-BE49-F238E27FC236}">
                <a16:creationId xmlns:a16="http://schemas.microsoft.com/office/drawing/2014/main" id="{2F5A29D5-D9D4-5ACC-D6E1-57E0A0272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75117" cy="427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98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8444C-5E89-4F1A-AD41-51F8F2428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58" y="136526"/>
            <a:ext cx="9201404" cy="1336014"/>
          </a:xfrm>
        </p:spPr>
        <p:txBody>
          <a:bodyPr>
            <a:normAutofit/>
          </a:bodyPr>
          <a:lstStyle/>
          <a:p>
            <a:r>
              <a:rPr lang="en-US" sz="3600" b="1" dirty="0"/>
              <a:t>About Me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2AE6B-27A4-4EE7-A218-0BC894655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158" y="1353787"/>
            <a:ext cx="5115565" cy="52726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Montserrat" panose="00000500000000000000" pitchFamily="2" charset="0"/>
              </a:rPr>
              <a:t>Have worked in the Marketing / Advertising / Public Relations industry for almost 30 years (with 2 years off as a teacher in a program called New York City Teaching Fellows)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Montserrat" panose="00000500000000000000" pitchFamily="2" charset="0"/>
              </a:rPr>
              <a:t>Have been working in digital marketing including SEO for 20 years</a:t>
            </a:r>
          </a:p>
          <a:p>
            <a:pPr>
              <a:lnSpc>
                <a:spcPct val="100000"/>
              </a:lnSpc>
            </a:pPr>
            <a:endParaRPr lang="en-US" sz="2000" dirty="0"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Montserrat" panose="00000500000000000000" pitchFamily="2" charset="0"/>
              </a:rPr>
              <a:t>Currently working as a Digital Marketing Manager for Corporate Communications, Inc. in Rochester for the last 10 years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61CCC-D7E4-890E-C3C2-10FAFED3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B654-8EF7-4F2C-A29B-4986BBE7CF6F}" type="slidenum">
              <a:rPr lang="en-US" smtClean="0"/>
              <a:t>2</a:t>
            </a:fld>
            <a:endParaRPr lang="en-US"/>
          </a:p>
        </p:txBody>
      </p:sp>
      <p:pic>
        <p:nvPicPr>
          <p:cNvPr id="16" name="Picture 15" descr="A cartoon of a child with her hand out&#10;&#10;Description automatically generated">
            <a:extLst>
              <a:ext uri="{FF2B5EF4-FFF2-40B4-BE49-F238E27FC236}">
                <a16:creationId xmlns:a16="http://schemas.microsoft.com/office/drawing/2014/main" id="{B5F63124-5A34-3778-640B-29F6A9CC6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8171"/>
            <a:ext cx="5525077" cy="552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9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6D1456-2642-0729-2D6F-716E4046F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C8B14-E63F-C567-F76D-692E57C84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58" y="136526"/>
            <a:ext cx="9201404" cy="1336014"/>
          </a:xfrm>
        </p:spPr>
        <p:txBody>
          <a:bodyPr>
            <a:normAutofit/>
          </a:bodyPr>
          <a:lstStyle/>
          <a:p>
            <a:r>
              <a:rPr lang="en-US" sz="3600" b="1" dirty="0"/>
              <a:t>What is SEO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583F5-40CF-6800-1958-F94E505D7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158" y="1353788"/>
            <a:ext cx="11043412" cy="500256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Montserrat" panose="00000500000000000000" pitchFamily="2" charset="0"/>
              </a:rPr>
              <a:t>SEO is the process of improving your website to increase visitors from Google, Microsoft Bing, and other search engines, when people search for products, services, or general information.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Montserrat" panose="00000500000000000000" pitchFamily="2" charset="0"/>
              </a:rPr>
              <a:t>SEO is about improving organic - non-paid results.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Montserrat" panose="00000500000000000000" pitchFamily="2" charset="0"/>
              </a:rPr>
              <a:t>The better visibility your pages have in search results, the more likely you are to be found and visited.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Montserrat" panose="00000500000000000000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7BA57-A3D9-81A9-847F-E6D69C647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B654-8EF7-4F2C-A29B-4986BBE7CF6F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Picture 7" descr="A hand holding a phone&#10;&#10;Description automatically generated">
            <a:extLst>
              <a:ext uri="{FF2B5EF4-FFF2-40B4-BE49-F238E27FC236}">
                <a16:creationId xmlns:a16="http://schemas.microsoft.com/office/drawing/2014/main" id="{31570CA9-799A-BF04-ECCD-1788E4862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4597"/>
            <a:ext cx="3363039" cy="28192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DCAF56-0605-A47B-70D5-F65F17A4BA5E}"/>
              </a:ext>
            </a:extLst>
          </p:cNvPr>
          <p:cNvSpPr txBox="1"/>
          <p:nvPr/>
        </p:nvSpPr>
        <p:spPr>
          <a:xfrm>
            <a:off x="4465762" y="3900180"/>
            <a:ext cx="68880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Montserrat" panose="00000500000000000000" pitchFamily="2" charset="0"/>
              </a:rPr>
              <a:t>Google has the greatest search engine market share at about 80-90%.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Montserrat" panose="000005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Montserrat" panose="000005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Montserrat" panose="00000500000000000000" pitchFamily="2" charset="0"/>
              </a:rPr>
              <a:t>The Chrome browser, a Google product also has the majority of market share at about 65%.</a:t>
            </a:r>
          </a:p>
        </p:txBody>
      </p:sp>
    </p:spTree>
    <p:extLst>
      <p:ext uri="{BB962C8B-B14F-4D97-AF65-F5344CB8AC3E}">
        <p14:creationId xmlns:p14="http://schemas.microsoft.com/office/powerpoint/2010/main" val="1627786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031B3C-FFC1-1CAB-10DD-54E03D0E5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42E23-7F68-D2E8-630A-C39C9A94D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58" y="136526"/>
            <a:ext cx="9201404" cy="1217262"/>
          </a:xfrm>
        </p:spPr>
        <p:txBody>
          <a:bodyPr>
            <a:normAutofit/>
          </a:bodyPr>
          <a:lstStyle/>
          <a:p>
            <a:r>
              <a:rPr lang="en-US" sz="3600" b="1" dirty="0"/>
              <a:t>SEO vs Local SEO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F646B-B45C-A4EB-27D7-30544012B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158" y="1353788"/>
            <a:ext cx="11316546" cy="91439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Montserrat" panose="00000500000000000000" pitchFamily="2" charset="0"/>
              </a:rPr>
              <a:t>Local SEO is a subset of SEO that primarily focuses on driving traffic for a local business, usually brick and mortar.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A9733-D98B-841F-4CC7-2BF6354A3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B654-8EF7-4F2C-A29B-4986BBE7CF6F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A screenshot of a map&#10;&#10;Description automatically generated">
            <a:extLst>
              <a:ext uri="{FF2B5EF4-FFF2-40B4-BE49-F238E27FC236}">
                <a16:creationId xmlns:a16="http://schemas.microsoft.com/office/drawing/2014/main" id="{122D0B28-057F-C1F6-E81F-AE9FDA525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384" y="2304927"/>
            <a:ext cx="6018458" cy="41871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B7EA08-9951-DCD9-BF2F-89D8ABEF1C9E}"/>
              </a:ext>
            </a:extLst>
          </p:cNvPr>
          <p:cNvSpPr txBox="1"/>
          <p:nvPr/>
        </p:nvSpPr>
        <p:spPr>
          <a:xfrm>
            <a:off x="713158" y="2397960"/>
            <a:ext cx="44763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Montserrat" panose="00000500000000000000" pitchFamily="2" charset="0"/>
              </a:rPr>
              <a:t>Local SEO includes the results seen in a map result or for a local search – that includes the city name, “near me”, etc.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Montserrat" panose="000005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Montserrat" panose="000005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Montserrat" panose="00000500000000000000" pitchFamily="2" charset="0"/>
              </a:rPr>
              <a:t>Different results for local search vs general search </a:t>
            </a:r>
            <a:r>
              <a:rPr lang="en-US" sz="2000" i="1" dirty="0">
                <a:latin typeface="Montserrat" panose="00000500000000000000" pitchFamily="2" charset="0"/>
              </a:rPr>
              <a:t>(and if logged in)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Montserrat" panose="000005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Montserrat" panose="000005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Montserrat" panose="00000500000000000000" pitchFamily="2" charset="0"/>
              </a:rPr>
              <a:t>SEO and Local SEO go hand-in-hand.</a:t>
            </a:r>
          </a:p>
        </p:txBody>
      </p:sp>
    </p:spTree>
    <p:extLst>
      <p:ext uri="{BB962C8B-B14F-4D97-AF65-F5344CB8AC3E}">
        <p14:creationId xmlns:p14="http://schemas.microsoft.com/office/powerpoint/2010/main" val="354570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169E78-D515-E654-E844-641854C0D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A4F57-09AF-B26D-B186-8C2F68642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58" y="136526"/>
            <a:ext cx="9201404" cy="1160751"/>
          </a:xfrm>
        </p:spPr>
        <p:txBody>
          <a:bodyPr>
            <a:normAutofit/>
          </a:bodyPr>
          <a:lstStyle/>
          <a:p>
            <a:r>
              <a:rPr lang="en-US" sz="3600" b="1" dirty="0"/>
              <a:t>The 4 Components of SEO</a:t>
            </a:r>
            <a:endParaRPr lang="en-US" sz="28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8D7B2-6C6E-F4BD-69B2-84D38F26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B654-8EF7-4F2C-A29B-4986BBE7CF6F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A puzzle pieces of different colors&#10;&#10;Description automatically generated">
            <a:extLst>
              <a:ext uri="{FF2B5EF4-FFF2-40B4-BE49-F238E27FC236}">
                <a16:creationId xmlns:a16="http://schemas.microsoft.com/office/drawing/2014/main" id="{2DF3FE50-8BCC-1544-C51E-33FAB31B1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7278"/>
            <a:ext cx="6270683" cy="5256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A85400-D3C0-9064-E577-21D5E26980F3}"/>
              </a:ext>
            </a:extLst>
          </p:cNvPr>
          <p:cNvSpPr txBox="1"/>
          <p:nvPr/>
        </p:nvSpPr>
        <p:spPr>
          <a:xfrm>
            <a:off x="868123" y="1297277"/>
            <a:ext cx="3451249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On-Page SEO</a:t>
            </a:r>
          </a:p>
          <a:p>
            <a:pPr algn="ctr"/>
            <a:endParaRPr lang="en-US" sz="11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/>
                </a:solidFill>
              </a:rPr>
              <a:t>Keyword Identification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/>
                </a:solidFill>
              </a:rPr>
              <a:t>Titles / Meta Desc. / URLs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/>
                </a:solidFill>
              </a:rPr>
              <a:t>Content Optimization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/>
                </a:solidFill>
              </a:rPr>
              <a:t>Keyword &amp; Conversion Tracking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73E077-3DF2-CE26-56AB-4EFF22A8BAB4}"/>
              </a:ext>
            </a:extLst>
          </p:cNvPr>
          <p:cNvSpPr txBox="1"/>
          <p:nvPr/>
        </p:nvSpPr>
        <p:spPr>
          <a:xfrm>
            <a:off x="4604574" y="1288703"/>
            <a:ext cx="236319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Technical SEO</a:t>
            </a:r>
          </a:p>
          <a:p>
            <a:pPr algn="ctr"/>
            <a:endParaRPr lang="en-US" sz="11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/>
                </a:solidFill>
              </a:rPr>
              <a:t>Page Load Speed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/>
                </a:solidFill>
              </a:rPr>
              <a:t>Mobile Friendliness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/>
                </a:solidFill>
              </a:rPr>
              <a:t>User Experience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8A3CE5-AB14-E251-1AAC-8AB84F34671E}"/>
              </a:ext>
            </a:extLst>
          </p:cNvPr>
          <p:cNvSpPr txBox="1"/>
          <p:nvPr/>
        </p:nvSpPr>
        <p:spPr>
          <a:xfrm>
            <a:off x="1290154" y="4683997"/>
            <a:ext cx="214943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Content</a:t>
            </a:r>
          </a:p>
          <a:p>
            <a:endParaRPr lang="en-US" sz="1100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/>
                </a:solidFill>
              </a:rPr>
              <a:t>Evergreen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/>
                </a:solidFill>
              </a:rPr>
              <a:t>Content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/>
                </a:solidFill>
              </a:rPr>
              <a:t>Blog / News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2CDFD1-0F80-BC13-15B3-0C67FF0A6541}"/>
              </a:ext>
            </a:extLst>
          </p:cNvPr>
          <p:cNvSpPr txBox="1"/>
          <p:nvPr/>
        </p:nvSpPr>
        <p:spPr>
          <a:xfrm>
            <a:off x="4604574" y="4683997"/>
            <a:ext cx="250569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Off-Page SEO</a:t>
            </a:r>
          </a:p>
          <a:p>
            <a:pPr algn="ctr"/>
            <a:endParaRPr lang="en-US" sz="1100" b="1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b="1" dirty="0">
                <a:solidFill>
                  <a:schemeClr val="bg1"/>
                </a:solidFill>
              </a:rPr>
              <a:t>Link Building</a:t>
            </a:r>
          </a:p>
          <a:p>
            <a:pPr marL="457200" indent="-457200">
              <a:buFontTx/>
              <a:buChar char="-"/>
            </a:pPr>
            <a:r>
              <a:rPr lang="en-US" b="1" dirty="0">
                <a:solidFill>
                  <a:schemeClr val="bg1"/>
                </a:solidFill>
              </a:rPr>
              <a:t>Social Media</a:t>
            </a:r>
          </a:p>
          <a:p>
            <a:pPr marL="457200" indent="-457200">
              <a:buFontTx/>
              <a:buChar char="-"/>
            </a:pPr>
            <a:r>
              <a:rPr lang="en-US" b="1" dirty="0">
                <a:solidFill>
                  <a:schemeClr val="bg1"/>
                </a:solidFill>
              </a:rPr>
              <a:t>Public Relations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C45FFB-DC5A-2A37-0FD0-70559C7561DC}"/>
              </a:ext>
            </a:extLst>
          </p:cNvPr>
          <p:cNvSpPr txBox="1"/>
          <p:nvPr/>
        </p:nvSpPr>
        <p:spPr>
          <a:xfrm>
            <a:off x="7564583" y="1681118"/>
            <a:ext cx="3789217" cy="255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Utilize G4 Analytics for Tracking Website Data</a:t>
            </a:r>
          </a:p>
          <a:p>
            <a:endParaRPr lang="en-US" sz="2000" dirty="0"/>
          </a:p>
          <a:p>
            <a:r>
              <a:rPr lang="en-US" sz="2000" b="1" dirty="0"/>
              <a:t>Do I need SEO?</a:t>
            </a:r>
          </a:p>
          <a:p>
            <a:endParaRPr lang="en-US" sz="2000" dirty="0"/>
          </a:p>
          <a:p>
            <a:r>
              <a:rPr lang="en-US" sz="2000" dirty="0"/>
              <a:t>Every site can benefit from SEO – results depend on competition, continued work, and effort</a:t>
            </a:r>
          </a:p>
        </p:txBody>
      </p:sp>
    </p:spTree>
    <p:extLst>
      <p:ext uri="{BB962C8B-B14F-4D97-AF65-F5344CB8AC3E}">
        <p14:creationId xmlns:p14="http://schemas.microsoft.com/office/powerpoint/2010/main" val="114340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4D80B1-4F37-EA84-7655-FAB3C841A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D01B2-2161-0ADD-9FBE-80D0A89A3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58" y="136526"/>
            <a:ext cx="9201404" cy="1176829"/>
          </a:xfrm>
        </p:spPr>
        <p:txBody>
          <a:bodyPr>
            <a:normAutofit/>
          </a:bodyPr>
          <a:lstStyle/>
          <a:p>
            <a:r>
              <a:rPr lang="en-US" sz="3600" b="1" dirty="0"/>
              <a:t>On-Page SEO – Keyword Research</a:t>
            </a:r>
            <a:endParaRPr lang="en-US" sz="28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DE8BE-8B48-AA6C-D307-323331A44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B654-8EF7-4F2C-A29B-4986BBE7CF6F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4F87E1-72EC-180F-CE2B-9C50EEC11605}"/>
              </a:ext>
            </a:extLst>
          </p:cNvPr>
          <p:cNvSpPr txBox="1"/>
          <p:nvPr/>
        </p:nvSpPr>
        <p:spPr>
          <a:xfrm>
            <a:off x="713158" y="1156296"/>
            <a:ext cx="992713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Keyword Research </a:t>
            </a:r>
            <a:r>
              <a:rPr lang="en-US" sz="2000" dirty="0"/>
              <a:t>– Identification of terms to focus SEO efforts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Explore a Variety of Keywords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Review Your Search Competitors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Explore Google Trends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Google the Words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Identify Select Few Keywords</a:t>
            </a:r>
            <a:br>
              <a:rPr lang="en-US" sz="2000" dirty="0"/>
            </a:br>
            <a:r>
              <a:rPr lang="en-US" sz="2000" dirty="0"/>
              <a:t>per “Category”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“Free” Keyword Research Tools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moz.com/explorer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Semrush.com (need to sign up)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ahrefs.com/keyword-generator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spyfu.com/keyword/overview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Google Keyword Planner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7F45ED8-CA40-FE26-7C82-A3E1B7114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14" y="1636266"/>
            <a:ext cx="6259328" cy="487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1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A33C0-E320-EE2F-45ED-CB3C39B8F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63CC7-8725-31B3-1AD7-B8023DF48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58" y="136526"/>
            <a:ext cx="9201404" cy="1112466"/>
          </a:xfrm>
        </p:spPr>
        <p:txBody>
          <a:bodyPr>
            <a:normAutofit/>
          </a:bodyPr>
          <a:lstStyle/>
          <a:p>
            <a:r>
              <a:rPr lang="en-US" sz="3600" b="1" dirty="0"/>
              <a:t>On-Page SEO – Titles, Meta Descriptions, URLs</a:t>
            </a:r>
            <a:endParaRPr lang="en-US" sz="28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D93F6-9BB4-7DC9-85B9-9670C2DF9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B654-8EF7-4F2C-A29B-4986BBE7CF6F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EDE30F-D37C-4ABF-994E-A92F49C51873}"/>
              </a:ext>
            </a:extLst>
          </p:cNvPr>
          <p:cNvSpPr txBox="1"/>
          <p:nvPr/>
        </p:nvSpPr>
        <p:spPr>
          <a:xfrm>
            <a:off x="713156" y="1005915"/>
            <a:ext cx="992713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Title Tag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Appears in Browser Tab; Can also Appear in Search Result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Ideal Length 50-60 Characters (with spaces)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Descriptive of and Unique to Each Page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87630BE-C659-7FE2-4860-157E50823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830" y="1400373"/>
            <a:ext cx="3714739" cy="1446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CD3D84-4687-04C8-21F2-FC7544733962}"/>
              </a:ext>
            </a:extLst>
          </p:cNvPr>
          <p:cNvSpPr txBox="1"/>
          <p:nvPr/>
        </p:nvSpPr>
        <p:spPr>
          <a:xfrm>
            <a:off x="713156" y="2666477"/>
            <a:ext cx="101929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Meta Description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Does Not Appear on Website, but In Website Code; Can Appear in Search Result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Ideal Length up to 160 Characters (with spaces)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Description of and Unique to Each Page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115206-5E06-9323-A46D-548681547C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44" y="4153134"/>
            <a:ext cx="9111104" cy="10390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762D81-A2BB-9863-80B4-098C7D2E0FE3}"/>
              </a:ext>
            </a:extLst>
          </p:cNvPr>
          <p:cNvSpPr txBox="1"/>
          <p:nvPr/>
        </p:nvSpPr>
        <p:spPr>
          <a:xfrm>
            <a:off x="713156" y="5217846"/>
            <a:ext cx="10473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URLs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Simple and Ideally should include Keyword / Descriptor of Page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D9F3AE-D346-91F1-99E4-E5117D7ED5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88" y="6187645"/>
            <a:ext cx="5128152" cy="51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3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9C11B8-BDC2-786D-04F9-F9785DE37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7EF57-2721-DB29-CE64-44481E0AE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58" y="136526"/>
            <a:ext cx="9201404" cy="1193510"/>
          </a:xfrm>
        </p:spPr>
        <p:txBody>
          <a:bodyPr>
            <a:normAutofit/>
          </a:bodyPr>
          <a:lstStyle/>
          <a:p>
            <a:r>
              <a:rPr lang="en-US" sz="3600" b="1"/>
              <a:t>On-Page SEO – Content</a:t>
            </a:r>
            <a:endParaRPr lang="en-US" sz="28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D998-F626-1648-0E55-1E59C693B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B654-8EF7-4F2C-A29B-4986BBE7CF6F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9BE57B-425E-E946-F2C9-915DE5E1947E}"/>
              </a:ext>
            </a:extLst>
          </p:cNvPr>
          <p:cNvSpPr txBox="1"/>
          <p:nvPr/>
        </p:nvSpPr>
        <p:spPr>
          <a:xfrm>
            <a:off x="713159" y="1189615"/>
            <a:ext cx="973712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/>
              <a:t>Header Tags </a:t>
            </a:r>
            <a:r>
              <a:rPr lang="en-US" sz="1900" dirty="0"/>
              <a:t>– Should Include Keywords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H1, H2, H3, H4,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H1 – Title of Post (ideally only one H1)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H2 – Subheads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H3, H4, etc. – Subsections of Subheads</a:t>
            </a:r>
          </a:p>
          <a:p>
            <a:endParaRPr lang="en-US" sz="1900" dirty="0"/>
          </a:p>
          <a:p>
            <a:r>
              <a:rPr lang="en-US" sz="1900" b="1" dirty="0"/>
              <a:t>Content Optimization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Utilization of keywords in already created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Be descriptive, but don’t overstuff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Image alt tags </a:t>
            </a:r>
          </a:p>
          <a:p>
            <a:endParaRPr lang="en-US" sz="1900" dirty="0"/>
          </a:p>
          <a:p>
            <a:r>
              <a:rPr lang="en-US" sz="1900" b="1" dirty="0"/>
              <a:t>Internal Linking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Link from one page to another utilizing keywords when possible</a:t>
            </a:r>
          </a:p>
          <a:p>
            <a:endParaRPr lang="en-US" sz="1900" dirty="0"/>
          </a:p>
          <a:p>
            <a:r>
              <a:rPr lang="en-US" sz="1900" b="1" dirty="0"/>
              <a:t>Outbound Linking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Link to other websites to support content when appropriate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endParaRPr lang="en-US" sz="1900" dirty="0"/>
          </a:p>
          <a:p>
            <a:endParaRPr lang="en-US" sz="1900" dirty="0"/>
          </a:p>
          <a:p>
            <a:endParaRPr lang="en-US" sz="1900" dirty="0"/>
          </a:p>
        </p:txBody>
      </p:sp>
      <p:pic>
        <p:nvPicPr>
          <p:cNvPr id="8" name="Picture 7" descr="A blue and yellow computer screen&#10;&#10;Description automatically generated">
            <a:extLst>
              <a:ext uri="{FF2B5EF4-FFF2-40B4-BE49-F238E27FC236}">
                <a16:creationId xmlns:a16="http://schemas.microsoft.com/office/drawing/2014/main" id="{B29290FD-CECE-2EC3-4C9A-B1CFE320D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148" y="1056731"/>
            <a:ext cx="4847302" cy="406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4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06E6C4-B7B4-8065-90DE-798B1ECEC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4D4C9-D9D0-136F-8042-D4403619E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58" y="136526"/>
            <a:ext cx="9201404" cy="105308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b="1" dirty="0"/>
              <a:t>On-Page SEO – Conversion and Keyword Tracking</a:t>
            </a:r>
            <a:endParaRPr lang="en-US" sz="28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4D9A4-98D5-B97E-403A-2DEA384A5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1B654-8EF7-4F2C-A29B-4986BBE7CF6F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6EFEA6-B4BB-EEED-A16C-6E8AD91C9756}"/>
              </a:ext>
            </a:extLst>
          </p:cNvPr>
          <p:cNvSpPr txBox="1"/>
          <p:nvPr/>
        </p:nvSpPr>
        <p:spPr>
          <a:xfrm>
            <a:off x="713158" y="1058987"/>
            <a:ext cx="6625792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/>
              <a:t>Track Conversions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Set up conversion tracking depending on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G4 analytics makes conversion tracking easy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r>
              <a:rPr lang="en-US" sz="1900" b="1" dirty="0"/>
              <a:t>Keyword Tracking / Reviewing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Keyword positioning changes based on algorithm updates, competitors, and changes in search landscape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Track keywords to see current rank (if doing manually, be sure to use incognito mode)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Continued keyword research is important; search can change due to fluctuations in term usage (new terms, alternative terms)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Google trends – can tell you current trends based on a keyword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Google Search Console – will tell you current and past positioning in Google Organic results as well as number of clicks / impressions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endParaRPr lang="en-US" sz="1900" dirty="0"/>
          </a:p>
          <a:p>
            <a:endParaRPr lang="en-US" sz="1900" dirty="0"/>
          </a:p>
          <a:p>
            <a:endParaRPr lang="en-US" sz="1900" dirty="0"/>
          </a:p>
        </p:txBody>
      </p:sp>
      <p:pic>
        <p:nvPicPr>
          <p:cNvPr id="5" name="Picture 4" descr="A colorful squares with graphs and charts&#10;&#10;Description automatically generated">
            <a:extLst>
              <a:ext uri="{FF2B5EF4-FFF2-40B4-BE49-F238E27FC236}">
                <a16:creationId xmlns:a16="http://schemas.microsoft.com/office/drawing/2014/main" id="{86AF542E-01E8-5F9E-0461-E6B08C3B0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993" y="1743152"/>
            <a:ext cx="4059661" cy="405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5026</TotalTime>
  <Words>1365</Words>
  <Application>Microsoft Office PowerPoint</Application>
  <PresentationFormat>Widescreen</PresentationFormat>
  <Paragraphs>254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Montserrat</vt:lpstr>
      <vt:lpstr>Office Theme</vt:lpstr>
      <vt:lpstr>Intro to Search Engine Optimization (SEO)</vt:lpstr>
      <vt:lpstr>About Me</vt:lpstr>
      <vt:lpstr>What is SEO</vt:lpstr>
      <vt:lpstr>SEO vs Local SEO</vt:lpstr>
      <vt:lpstr>The 4 Components of SEO</vt:lpstr>
      <vt:lpstr>On-Page SEO – Keyword Research</vt:lpstr>
      <vt:lpstr>On-Page SEO – Titles, Meta Descriptions, URLs</vt:lpstr>
      <vt:lpstr>On-Page SEO – Content</vt:lpstr>
      <vt:lpstr>On-Page SEO – Conversion and Keyword Tracking</vt:lpstr>
      <vt:lpstr>Content – Ongoing Development</vt:lpstr>
      <vt:lpstr>Off-Page SEO</vt:lpstr>
      <vt:lpstr>SEO - Today and the Future</vt:lpstr>
      <vt:lpstr>Case Study</vt:lpstr>
      <vt:lpstr>Case Study</vt:lpstr>
      <vt:lpstr>Case Study</vt:lpstr>
      <vt:lpstr>Case Study</vt:lpstr>
      <vt:lpstr>Case Study</vt:lpstr>
      <vt:lpstr>Thank You!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AJ Verrioli</dc:creator>
  <cp:lastModifiedBy>Elissa Mitchell</cp:lastModifiedBy>
  <cp:revision>93</cp:revision>
  <dcterms:created xsi:type="dcterms:W3CDTF">2021-08-25T19:27:50Z</dcterms:created>
  <dcterms:modified xsi:type="dcterms:W3CDTF">2024-11-04T03:09:38Z</dcterms:modified>
</cp:coreProperties>
</file>